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Kingred Modern" charset="1" panose="00000000000000000000"/>
      <p:regular r:id="rId53"/>
    </p:embeddedFont>
    <p:embeddedFont>
      <p:font typeface="Press Start 2P" charset="1" panose="00000500000000000000"/>
      <p:regular r:id="rId54"/>
    </p:embeddedFont>
    <p:embeddedFont>
      <p:font typeface="Libre Franklin Heavy" charset="1" panose="00000A00000000000000"/>
      <p:regular r:id="rId55"/>
    </p:embeddedFont>
    <p:embeddedFont>
      <p:font typeface="Libre Franklin Bold" charset="1" panose="00000800000000000000"/>
      <p:regular r:id="rId56"/>
    </p:embeddedFont>
    <p:embeddedFont>
      <p:font typeface="Canva Sans Bold" charset="1" panose="020B0803030501040103"/>
      <p:regular r:id="rId60"/>
    </p:embeddedFont>
    <p:embeddedFont>
      <p:font typeface="Libre Franklin" charset="1" panose="00000500000000000000"/>
      <p:regular r:id="rId61"/>
    </p:embeddedFont>
    <p:embeddedFont>
      <p:font typeface="Canva Sans" charset="1" panose="020B0503030501040103"/>
      <p:regular r:id="rId65"/>
    </p:embeddedFont>
    <p:embeddedFont>
      <p:font typeface="Open Sans Bold" charset="1" panose="020B0806030504020204"/>
      <p:regular r:id="rId70"/>
    </p:embeddedFont>
    <p:embeddedFont>
      <p:font typeface="Open Sans Light" charset="1" panose="020B0306030504020204"/>
      <p:regular r:id="rId76"/>
    </p:embeddedFont>
    <p:embeddedFont>
      <p:font typeface="Libre Franklin Light" charset="1" panose="0000040000000000000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36.xml" Type="http://schemas.openxmlformats.org/officeDocument/2006/relationships/notesSlide"/><Relationship Id="rId101" Target="notesSlides/notesSlide37.xml" Type="http://schemas.openxmlformats.org/officeDocument/2006/relationships/notesSlide"/><Relationship Id="rId102" Target="notesSlides/notesSlide38.xml" Type="http://schemas.openxmlformats.org/officeDocument/2006/relationships/notesSlide"/><Relationship Id="rId103" Target="notesSlides/notesSlide39.xml" Type="http://schemas.openxmlformats.org/officeDocument/2006/relationships/notesSlide"/><Relationship Id="rId104" Target="notesSlides/notesSlide40.xml" Type="http://schemas.openxmlformats.org/officeDocument/2006/relationships/notesSlide"/><Relationship Id="rId105" Target="notesSlides/notesSlide41.xml" Type="http://schemas.openxmlformats.org/officeDocument/2006/relationships/notesSlide"/><Relationship Id="rId106" Target="notesSlides/notesSlide42.xml" Type="http://schemas.openxmlformats.org/officeDocument/2006/relationships/note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notesMasters/notesMaster1.xml" Type="http://schemas.openxmlformats.org/officeDocument/2006/relationships/notesMaster"/><Relationship Id="rId58" Target="theme/theme2.xml" Type="http://schemas.openxmlformats.org/officeDocument/2006/relationships/theme"/><Relationship Id="rId59" Target="notesSlides/notesSlide1.xml" Type="http://schemas.openxmlformats.org/officeDocument/2006/relationships/note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notesSlides/notesSlide2.xml" Type="http://schemas.openxmlformats.org/officeDocument/2006/relationships/notesSlide"/><Relationship Id="rId63" Target="notesSlides/notesSlide3.xml" Type="http://schemas.openxmlformats.org/officeDocument/2006/relationships/notesSlide"/><Relationship Id="rId64" Target="notesSlides/notesSlide4.xml" Type="http://schemas.openxmlformats.org/officeDocument/2006/relationships/notesSlide"/><Relationship Id="rId65" Target="fonts/font65.fntdata" Type="http://schemas.openxmlformats.org/officeDocument/2006/relationships/font"/><Relationship Id="rId66" Target="notesSlides/notesSlide5.xml" Type="http://schemas.openxmlformats.org/officeDocument/2006/relationships/notesSlide"/><Relationship Id="rId67" Target="notesSlides/notesSlide6.xml" Type="http://schemas.openxmlformats.org/officeDocument/2006/relationships/notesSlide"/><Relationship Id="rId68" Target="notesSlides/notesSlide7.xml" Type="http://schemas.openxmlformats.org/officeDocument/2006/relationships/notesSlide"/><Relationship Id="rId69" Target="notesSlides/notesSlide8.xml" Type="http://schemas.openxmlformats.org/officeDocument/2006/relationships/notesSlide"/><Relationship Id="rId7" Target="slides/slide2.xml" Type="http://schemas.openxmlformats.org/officeDocument/2006/relationships/slide"/><Relationship Id="rId70" Target="fonts/font70.fntdata" Type="http://schemas.openxmlformats.org/officeDocument/2006/relationships/font"/><Relationship Id="rId71" Target="notesSlides/notesSlide9.xml" Type="http://schemas.openxmlformats.org/officeDocument/2006/relationships/notesSlide"/><Relationship Id="rId72" Target="notesSlides/notesSlide10.xml" Type="http://schemas.openxmlformats.org/officeDocument/2006/relationships/notesSlide"/><Relationship Id="rId73" Target="notesSlides/notesSlide11.xml" Type="http://schemas.openxmlformats.org/officeDocument/2006/relationships/notesSlide"/><Relationship Id="rId74" Target="notesSlides/notesSlide12.xml" Type="http://schemas.openxmlformats.org/officeDocument/2006/relationships/notesSlide"/><Relationship Id="rId75" Target="notesSlides/notesSlide13.xml" Type="http://schemas.openxmlformats.org/officeDocument/2006/relationships/notesSlide"/><Relationship Id="rId76" Target="fonts/font76.fntdata" Type="http://schemas.openxmlformats.org/officeDocument/2006/relationships/font"/><Relationship Id="rId77" Target="fonts/font77.fntdata" Type="http://schemas.openxmlformats.org/officeDocument/2006/relationships/font"/><Relationship Id="rId78" Target="notesSlides/notesSlide14.xml" Type="http://schemas.openxmlformats.org/officeDocument/2006/relationships/notesSlide"/><Relationship Id="rId79" Target="notesSlides/notesSlide15.xml" Type="http://schemas.openxmlformats.org/officeDocument/2006/relationships/notesSlide"/><Relationship Id="rId8" Target="slides/slide3.xml" Type="http://schemas.openxmlformats.org/officeDocument/2006/relationships/slide"/><Relationship Id="rId80" Target="notesSlides/notesSlide16.xml" Type="http://schemas.openxmlformats.org/officeDocument/2006/relationships/notesSlide"/><Relationship Id="rId81" Target="notesSlides/notesSlide17.xml" Type="http://schemas.openxmlformats.org/officeDocument/2006/relationships/notesSlide"/><Relationship Id="rId82" Target="notesSlides/notesSlide18.xml" Type="http://schemas.openxmlformats.org/officeDocument/2006/relationships/notesSlide"/><Relationship Id="rId83" Target="notesSlides/notesSlide19.xml" Type="http://schemas.openxmlformats.org/officeDocument/2006/relationships/notesSlide"/><Relationship Id="rId84" Target="notesSlides/notesSlide20.xml" Type="http://schemas.openxmlformats.org/officeDocument/2006/relationships/notesSlide"/><Relationship Id="rId85" Target="notesSlides/notesSlide21.xml" Type="http://schemas.openxmlformats.org/officeDocument/2006/relationships/notesSlide"/><Relationship Id="rId86" Target="notesSlides/notesSlide22.xml" Type="http://schemas.openxmlformats.org/officeDocument/2006/relationships/notesSlide"/><Relationship Id="rId87" Target="notesSlides/notesSlide23.xml" Type="http://schemas.openxmlformats.org/officeDocument/2006/relationships/notesSlide"/><Relationship Id="rId88" Target="notesSlides/notesSlide24.xml" Type="http://schemas.openxmlformats.org/officeDocument/2006/relationships/notesSlide"/><Relationship Id="rId89" Target="notesSlides/notesSlide25.xml" Type="http://schemas.openxmlformats.org/officeDocument/2006/relationships/notesSlide"/><Relationship Id="rId9" Target="slides/slide4.xml" Type="http://schemas.openxmlformats.org/officeDocument/2006/relationships/slide"/><Relationship Id="rId90" Target="notesSlides/notesSlide26.xml" Type="http://schemas.openxmlformats.org/officeDocument/2006/relationships/notesSlide"/><Relationship Id="rId91" Target="notesSlides/notesSlide27.xml" Type="http://schemas.openxmlformats.org/officeDocument/2006/relationships/notesSlide"/><Relationship Id="rId92" Target="notesSlides/notesSlide28.xml" Type="http://schemas.openxmlformats.org/officeDocument/2006/relationships/notesSlide"/><Relationship Id="rId93" Target="notesSlides/notesSlide29.xml" Type="http://schemas.openxmlformats.org/officeDocument/2006/relationships/notesSlide"/><Relationship Id="rId94" Target="notesSlides/notesSlide30.xml" Type="http://schemas.openxmlformats.org/officeDocument/2006/relationships/notesSlide"/><Relationship Id="rId95" Target="notesSlides/notesSlide31.xml" Type="http://schemas.openxmlformats.org/officeDocument/2006/relationships/notesSlide"/><Relationship Id="rId96" Target="notesSlides/notesSlide32.xml" Type="http://schemas.openxmlformats.org/officeDocument/2006/relationships/notesSlide"/><Relationship Id="rId97" Target="notesSlides/notesSlide33.xml" Type="http://schemas.openxmlformats.org/officeDocument/2006/relationships/notesSlide"/><Relationship Id="rId98" Target="notesSlides/notesSlide34.xml" Type="http://schemas.openxmlformats.org/officeDocument/2006/relationships/notesSlide"/><Relationship Id="rId99" Target="notesSlides/notesSlide35.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Polymorphism lets one method call work differently depending on the object’s real type.</a:t>
            </a:r>
          </a:p>
          <a:p>
            <a:r>
              <a:rPr lang="en-US"/>
              <a:t/>
            </a:r>
          </a:p>
          <a:p>
            <a:r>
              <a:rPr lang="en-US"/>
              <a:t>Polymorphism in this case allows the game to treat all players the same through the Player interface. It allows adding new player types easily.</a:t>
            </a:r>
          </a:p>
          <a:p>
            <a:r>
              <a:rPr lang="en-US"/>
              <a:t>for example if we want to create a new class like AIPlayer, we dont need to change other class and just extend Player and override the methods.</a:t>
            </a:r>
          </a:p>
          <a:p>
            <a:r>
              <a:rPr lang="en-US"/>
              <a:t/>
            </a:r>
          </a:p>
          <a:p>
            <a:r>
              <a:rPr lang="en-US"/>
              <a:t>-----------------------------</a:t>
            </a:r>
          </a:p>
          <a:p>
            <a:r>
              <a:rPr lang="en-US"/>
              <a:t>Lets one interface be used for different underlying forms (data types), so you can write code that works on the superclass but automatically uses the behavior of the subclass. This makes your programs more flexible and easier to extend, as you can add new classes without changing existing code.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example, the parent class Player has abstract method chooseCard().</a:t>
            </a:r>
          </a:p>
          <a:p>
            <a:r>
              <a:rPr lang="en-US"/>
              <a:t/>
            </a:r>
          </a:p>
          <a:p>
            <a:r>
              <a:rPr lang="en-US"/>
              <a:t>the child botplayer and humanplayer overrides these methods.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we call the chooseCard() method,</a:t>
            </a:r>
          </a:p>
          <a:p>
            <a:r>
              <a:rPr lang="en-US"/>
              <a:t>Java will check the object type at runtime.</a:t>
            </a:r>
          </a:p>
          <a:p>
            <a:r>
              <a:rPr lang="en-US"/>
              <a:t>If the object is a BotPlayer, it runs the chooseCard() method from BotPlayer.</a:t>
            </a:r>
          </a:p>
          <a:p>
            <a:r>
              <a:rPr lang="en-US"/>
              <a:t>If it's a HumanPlayer, it runs the chooseCard() method from HumanPlayer.</a:t>
            </a:r>
          </a:p>
          <a:p>
            <a:r>
              <a:rPr lang="en-US"/>
              <a:t>This is also called runtime polymorphism where the same method call behaves differently depending on the actual object.</a:t>
            </a:r>
          </a:p>
          <a:p>
            <a:r>
              <a:rPr lang="en-US"/>
              <a:t/>
            </a:r>
          </a:p>
          <a:p>
            <a:r>
              <a:rPr lang="en-US"/>
              <a:t>------------------</a:t>
            </a:r>
          </a:p>
          <a:p>
            <a:r>
              <a:rPr lang="en-US"/>
              <a:t>After declare curPlayer</a:t>
            </a:r>
          </a:p>
          <a:p>
            <a:r>
              <a:rPr lang="en-US"/>
              <a:t/>
            </a:r>
          </a:p>
          <a:p>
            <a:r>
              <a:rPr lang="en-US"/>
              <a:t>then call curPlayer.chooseCard()</a:t>
            </a:r>
          </a:p>
          <a:p>
            <a:r>
              <a:rPr lang="en-US"/>
              <a:t/>
            </a:r>
          </a:p>
          <a:p>
            <a:r>
              <a:rPr lang="en-US"/>
              <a:t>java will check the actual object type whether it is Bot or Human Player and run the correct chooseCard() method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is also compile-time polymorphism through method overloading.</a:t>
            </a:r>
          </a:p>
          <a:p>
            <a:r>
              <a:rPr lang="en-US"/>
              <a:t>For example, in the Player class, the addCard() method is overloaded : one version adds a card normally, and another one for the endgame.</a:t>
            </a:r>
          </a:p>
          <a:p>
            <a:r>
              <a:rPr lang="en-US"/>
              <a:t/>
            </a:r>
          </a:p>
          <a:p>
            <a:r>
              <a:rPr lang="en-US"/>
              <a:t>----------------</a:t>
            </a:r>
          </a:p>
          <a:p>
            <a:r>
              <a:rPr lang="en-US"/>
              <a:t>The compiler determines which method to use based on the number and type of arguments</a:t>
            </a:r>
          </a:p>
          <a:p>
            <a:r>
              <a:rPr lang="en-US"/>
              <a:t/>
            </a:r>
          </a:p>
          <a:p>
            <a:r>
              <a:rPr lang="en-US"/>
              <a:t>uses compile-time polymorphism through method overloading.</a:t>
            </a:r>
          </a:p>
          <a:p>
            <a:r>
              <a:rPr lang="en-US"/>
              <a:t>for example, in the Player class, the method addCard() is overloaded to support both </a:t>
            </a:r>
          </a:p>
          <a:p>
            <a:r>
              <a:rPr lang="en-US"/>
              <a:t>default and endgame behavior.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Abstraction in Java means focusing on what an object does, rather than how it does it.</a:t>
            </a:r>
          </a:p>
          <a:p>
            <a:r>
              <a:rPr lang="en-US"/>
              <a:t/>
            </a:r>
          </a:p>
          <a:p>
            <a:r>
              <a:rPr lang="en-US"/>
              <a:t>We use abstraction by creating abstract Player class. </a:t>
            </a:r>
          </a:p>
          <a:p>
            <a:r>
              <a:rPr lang="en-US"/>
              <a:t>It defines shared behavior for all players, while still allowing bots and humans to behave differently.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Exception handling prevents program crashes and handles unexpected situations smoothly. </a:t>
            </a:r>
          </a:p>
          <a:p>
            <a:r>
              <a:rPr lang="en-US"/>
              <a:t/>
            </a:r>
          </a:p>
          <a:p>
            <a:r>
              <a:rPr lang="en-US"/>
              <a:t>We created custom EndGameException to handle cases for end game like a player collects all six colors or the deck runs out.</a:t>
            </a:r>
          </a:p>
          <a:p>
            <a:r>
              <a:rPr lang="en-US"/>
              <a:t/>
            </a:r>
          </a:p>
          <a:p>
            <a:r>
              <a:rPr lang="en-US"/>
              <a:t>This approach helps us avoid crashes, gives players clear feedback, and keeps the game logic clean.</a:t>
            </a:r>
          </a:p>
          <a:p>
            <a:r>
              <a:rPr lang="en-US"/>
              <a:t/>
            </a:r>
          </a:p>
          <a:p>
            <a:r>
              <a:rPr lang="en-US"/>
              <a:t>So in summary — we didn’t just write code that works.</a:t>
            </a:r>
          </a:p>
          <a:p>
            <a:r>
              <a:rPr lang="en-US"/>
              <a:t>We wrote code that’s well-structured, protected, reusable, and easy to build 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Besides inheriting from the parent class, classes can also incorporate other classes as part of their own structure</a:t>
            </a:r>
          </a:p>
          <a:p>
            <a:r>
              <a:rPr lang="en-US"/>
              <a:t/>
            </a:r>
          </a:p>
          <a:p>
            <a:r>
              <a:rPr lang="en-US"/>
              <a:t>One example is SingleGame which uses Parade, Deck, and PlayerList and relies on these objects to manage the full flow of the game, but does not inherit from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illustrate, see the following section of the UML diagram. </a:t>
            </a:r>
          </a:p>
          <a:p>
            <a:r>
              <a:rPr lang="en-US"/>
              <a:t/>
            </a:r>
          </a:p>
          <a:p>
            <a:r>
              <a:rPr lang="en-US"/>
              <a:t>Each SingleGame instance has exactly one Deck instance and one Parade instance, which are created within the SingleGame constructor.</a:t>
            </a:r>
          </a:p>
          <a:p>
            <a:r>
              <a:rPr lang="en-US"/>
              <a:t/>
            </a:r>
          </a:p>
          <a:p>
            <a:r>
              <a:rPr lang="en-US"/>
              <a:t>Each SingleGame also has exactly one PlayerList instance, which is passed as a parameter.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Another example is the relationship between Deck, Card and Colour</a:t>
            </a:r>
          </a:p>
          <a:p>
            <a:r>
              <a:rPr lang="en-US"/>
              <a:t/>
            </a:r>
          </a:p>
          <a:p>
            <a:r>
              <a:rPr lang="en-US"/>
              <a:t>Each Deck acts as a container for multiple Card objects, enabling operations like drawing cards.</a:t>
            </a:r>
          </a:p>
          <a:p>
            <a:r>
              <a:rPr lang="en-US"/>
              <a:t/>
            </a:r>
          </a:p>
          <a:p>
            <a:r>
              <a:rPr lang="en-US"/>
              <a:t>Each Card is associated with exactly one Colour object</a:t>
            </a:r>
          </a:p>
          <a:p>
            <a:r>
              <a:rPr lang="en-US"/>
              <a:t>Indicated by the solid line and multiplicity 1 between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 the team designed the application. Any design considerations?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that we've seen the overall architecture and how OOP shaped our system, our team made key design choices to ensure the codebase stays clean and maintainable. Let’s dive into the actual code design decisions that made our project clean, efficient, and easy to maintain.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Demonstrate the features of your client application.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with packaging </a:t>
            </a:r>
          </a:p>
          <a:p>
            <a:r>
              <a:rPr lang="en-US"/>
              <a:t/>
            </a:r>
          </a:p>
          <a:p>
            <a:r>
              <a:rPr lang="en-US"/>
              <a:t>We grouped our code into 4 packages: game, cards, players, and util.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State your team's object-oriented design.  Use UML class diagrams if necessary.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Players each discard two cards</a:t>
            </a:r>
          </a:p>
          <a:p>
            <a:r>
              <a:rPr lang="en-US"/>
              <a:t/>
            </a:r>
          </a:p>
          <a:p>
            <a:r>
              <a:rPr lang="en-US"/>
              <a:t>Uses same input format as previous input cases (of displaying all options then </a:t>
            </a:r>
          </a:p>
          <a:p>
            <a:r>
              <a:rPr lang="en-US"/>
              <a:t>Selection: Option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Players each discard two cards</a:t>
            </a:r>
          </a:p>
          <a:p>
            <a:r>
              <a:rPr lang="en-US"/>
              <a:t/>
            </a:r>
          </a:p>
          <a:p>
            <a:r>
              <a:rPr lang="en-US"/>
              <a:t>Uses same input format as previous input cases (of displaying all options then </a:t>
            </a:r>
          </a:p>
          <a:p>
            <a:r>
              <a:rPr lang="en-US"/>
              <a:t>Selection: Option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cards handles Card and Deck,</a:t>
            </a:r>
          </a:p>
          <a:p>
            <a:r>
              <a:rPr lang="en-US"/>
              <a:t>players holds everything related to player behavior,</a:t>
            </a:r>
          </a:p>
          <a:p>
            <a:r>
              <a:rPr lang="en-US"/>
              <a:t>game controls the flow, and</a:t>
            </a:r>
          </a:p>
          <a:p>
            <a:r>
              <a:rPr lang="en-US"/>
              <a:t>utils stores helper classes like UserInput</a:t>
            </a:r>
          </a:p>
          <a:p>
            <a:r>
              <a:rPr lang="en-US"/>
              <a:t/>
            </a:r>
          </a:p>
          <a:p>
            <a:r>
              <a:rPr lang="en-US"/>
              <a:t>This improves readability and helps who wants to read or extend our code.</a:t>
            </a:r>
          </a:p>
          <a:p>
            <a:r>
              <a:rPr lang="en-US"/>
              <a:t/>
            </a:r>
          </a:p>
          <a:p>
            <a:r>
              <a:rPr lang="en-US"/>
              <a:t>So, by this simple structure, we’ve built a solid foundation that’s easy to understand, maintain, and scale. </a:t>
            </a:r>
          </a:p>
          <a:p>
            <a:r>
              <a:rPr lang="en-US"/>
              <a:t>It’s one of the small things that makes a big difference in professional-grade code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Players each discard two cards</a:t>
            </a:r>
          </a:p>
          <a:p>
            <a:r>
              <a:rPr lang="en-US"/>
              <a:t/>
            </a:r>
          </a:p>
          <a:p>
            <a:r>
              <a:rPr lang="en-US"/>
              <a:t>Uses same input format as previous input cases (of displaying all options then </a:t>
            </a:r>
          </a:p>
          <a:p>
            <a:r>
              <a:rPr lang="en-US"/>
              <a:t>Selection: Option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Ask to play again</a:t>
            </a:r>
          </a:p>
          <a:p>
            <a:r>
              <a:rPr lang="en-US"/>
              <a:t/>
            </a:r>
          </a:p>
          <a:p>
            <a:r>
              <a:rPr lang="en-US"/>
              <a:t>Option to play with same players</a:t>
            </a:r>
          </a:p>
          <a:p>
            <a:r>
              <a:rPr lang="en-US"/>
              <a:t>- reuses player profiles if yes</a:t>
            </a:r>
          </a:p>
          <a:p>
            <a:r>
              <a:rPr lang="en-US"/>
              <a:t>- asks for user input again if no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Ask to play again</a:t>
            </a:r>
          </a:p>
          <a:p>
            <a:r>
              <a:rPr lang="en-US"/>
              <a:t/>
            </a:r>
          </a:p>
          <a:p>
            <a:r>
              <a:rPr lang="en-US"/>
              <a:t>Option to play with same players</a:t>
            </a:r>
          </a:p>
          <a:p>
            <a:r>
              <a:rPr lang="en-US"/>
              <a:t>- reuses player profiles if yes</a:t>
            </a:r>
          </a:p>
          <a:p>
            <a:r>
              <a:rPr lang="en-US"/>
              <a:t>- asks for user input again if no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That leads into the Single Responsibility Principle — each class in our project is designed to do one thing.</a:t>
            </a:r>
          </a:p>
          <a:p>
            <a:r>
              <a:rPr lang="en-US"/>
              <a:t>For example, ScoreCalculator only handles scoring logic.</a:t>
            </a:r>
          </a:p>
          <a:p>
            <a:r>
              <a:rPr lang="en-US"/>
              <a:t>Deck only manages card storage and shuffling.</a:t>
            </a:r>
          </a:p>
          <a:p>
            <a:r>
              <a:rPr lang="en-US"/>
              <a:t>By keeping responsibilities focused, we avoid bloated classes and make debugging much easier.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protect each class’s internal logic, we applied encapsulation.</a:t>
            </a:r>
          </a:p>
          <a:p>
            <a:r>
              <a:rPr lang="en-US"/>
              <a:t>Take Deck, for example — its internal cardsInDeck list is private.</a:t>
            </a:r>
          </a:p>
          <a:p>
            <a:r>
              <a:rPr lang="en-US"/>
              <a:t>Other classes can't access or modify it directly — they interact through public methods like drawCard() or getSize().</a:t>
            </a:r>
          </a:p>
          <a:p>
            <a:r>
              <a:rPr lang="en-US"/>
              <a:t>Even when we return the full deck, we return a copy, not the original — so no one can tamper with it accidentally.</a:t>
            </a:r>
          </a:p>
          <a:p>
            <a:r>
              <a:rPr lang="en-US"/>
              <a:t/>
            </a:r>
          </a:p>
          <a:p>
            <a:r>
              <a:rPr lang="en-US"/>
              <a:t/>
            </a:r>
          </a:p>
          <a:p>
            <a:r>
              <a:rPr lang="en-US"/>
              <a:t>This way, we control access, reduce bugs, and make sure the internal logic of the deck stays reliable.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ScoreCalculator, we made the scoring logic fully encapsulated.</a:t>
            </a:r>
          </a:p>
          <a:p>
            <a:r>
              <a:rPr lang="en-US"/>
              <a:t>We keep the score map and the calculation method private, so no other class can interfere with or depend on the details.</a:t>
            </a:r>
          </a:p>
          <a:p>
            <a:r>
              <a:rPr lang="en-US"/>
              <a:t/>
            </a:r>
          </a:p>
          <a:p>
            <a:r>
              <a:rPr lang="en-US"/>
              <a:t>All other classes need to do is call public methods like findWinners() or printAllScores(), and they’ll get the result.</a:t>
            </a:r>
          </a:p>
          <a:p>
            <a:r>
              <a:rPr lang="en-US"/>
              <a:t>This not only keeps our code clean, but also lets us easily change scoring rules later without breaking anything outside the class.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Inheritance allows a child class to acquire fields and methods from the parent class.</a:t>
            </a:r>
          </a:p>
          <a:p>
            <a:r>
              <a:rPr lang="en-US"/>
              <a:t/>
            </a:r>
          </a:p>
          <a:p>
            <a:r>
              <a:rPr lang="en-US"/>
              <a:t>Here, HumanPlayer and BotPlayer inherits from Player.</a:t>
            </a:r>
          </a:p>
          <a:p>
            <a:r>
              <a:rPr lang="en-US"/>
              <a:t>The subclasses automatically inherit methods from Player.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Inheritance also promotes code reusability. </a:t>
            </a:r>
          </a:p>
          <a:p>
            <a:r>
              <a:rPr lang="en-US"/>
              <a:t/>
            </a:r>
          </a:p>
          <a:p>
            <a:r>
              <a:rPr lang="en-US"/>
              <a:t>Instead of rewriting drawing and card-handling logic for each player type, we reused core functionality. </a:t>
            </a:r>
          </a:p>
          <a:p>
            <a:r>
              <a:rPr lang="en-US"/>
              <a:t/>
            </a:r>
          </a:p>
          <a:p>
            <a:r>
              <a:rPr lang="en-US"/>
              <a:t>It also makes our code less prone to errors. For instance, to modify collectCard() method, instead of changing every class where the method is, we only need to change it once in Player and the subclasses will inherit the method.</a:t>
            </a:r>
          </a:p>
          <a:p>
            <a:r>
              <a:rPr lang="en-US"/>
              <a:t/>
            </a:r>
          </a:p>
          <a:p>
            <a:r>
              <a:rPr lang="en-US"/>
              <a:t>optional:</a:t>
            </a:r>
          </a:p>
          <a:p>
            <a:r>
              <a:rPr lang="en-US"/>
              <a:t>This makes the game scalable. If we wanted to add a RemotePlayer or AIPlayer, we wouldn’t need to rewrite logic — just inherit and override.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notesSlides/notesSlide8.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1.png" Type="http://schemas.openxmlformats.org/officeDocument/2006/relationships/image"/><Relationship Id="rId4" Target="../media/image4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5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2.png" Type="http://schemas.openxmlformats.org/officeDocument/2006/relationships/image"/><Relationship Id="rId4" Target="../media/image46.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53.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5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55.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5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notesSlides/notesSlide1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57.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5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5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60.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notesSlides/notesSlide24.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61.jpeg" Type="http://schemas.openxmlformats.org/officeDocument/2006/relationships/image"/><Relationship Id="rId4" Target="../media/VAGkbTyiL_Y.mp4" Type="http://schemas.openxmlformats.org/officeDocument/2006/relationships/video"/><Relationship Id="rId5" Target="../media/VAGkbTyiL_Y.mp4" Type="http://schemas.microsoft.com/office/2007/relationships/media"/><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62.pn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65.pn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63.png" Type="http://schemas.openxmlformats.org/officeDocument/2006/relationships/image"/><Relationship Id="rId4" Target="../media/image64.svg" Type="http://schemas.openxmlformats.org/officeDocument/2006/relationships/image"/><Relationship Id="rId5" Target="../media/image6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67.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68.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69.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7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71.jpeg" Type="http://schemas.openxmlformats.org/officeDocument/2006/relationships/image"/><Relationship Id="rId4" Target="../media/VAGkbhnyRRY.mp4" Type="http://schemas.openxmlformats.org/officeDocument/2006/relationships/video"/><Relationship Id="rId5" Target="../media/VAGkbhnyRRY.mp4" Type="http://schemas.microsoft.com/office/2007/relationships/media"/><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7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73.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74.pn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75.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7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77.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78.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notesSlides/notesSlide41.xml" Type="http://schemas.openxmlformats.org/officeDocument/2006/relationships/notesSlide"/><Relationship Id="rId3" Target="../media/image79.pn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80.pn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 Id="rId9" Target="../media/image2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83.pn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notesSlides/notesSlide2.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Freeform 2" id="2"/>
          <p:cNvSpPr/>
          <p:nvPr/>
        </p:nvSpPr>
        <p:spPr>
          <a:xfrm flipH="false" flipV="false" rot="0">
            <a:off x="802076" y="667226"/>
            <a:ext cx="16710600" cy="8952550"/>
          </a:xfrm>
          <a:custGeom>
            <a:avLst/>
            <a:gdLst/>
            <a:ahLst/>
            <a:cxnLst/>
            <a:rect r="r" b="b" t="t" l="l"/>
            <a:pathLst>
              <a:path h="8952550" w="16710600">
                <a:moveTo>
                  <a:pt x="0" y="0"/>
                </a:moveTo>
                <a:lnTo>
                  <a:pt x="16710600" y="0"/>
                </a:lnTo>
                <a:lnTo>
                  <a:pt x="16710600" y="8952550"/>
                </a:lnTo>
                <a:lnTo>
                  <a:pt x="0" y="895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785487">
            <a:off x="2458424" y="2926232"/>
            <a:ext cx="10108549" cy="16865848"/>
            <a:chOff x="0" y="0"/>
            <a:chExt cx="1317070" cy="2197497"/>
          </a:xfrm>
        </p:grpSpPr>
        <p:sp>
          <p:nvSpPr>
            <p:cNvPr name="Freeform 4" id="4"/>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451E67"/>
            </a:solidFill>
            <a:ln w="180975" cap="rnd">
              <a:solidFill>
                <a:srgbClr val="FFFFFF"/>
              </a:solidFill>
              <a:prstDash val="solid"/>
              <a:round/>
            </a:ln>
          </p:spPr>
        </p:sp>
        <p:sp>
          <p:nvSpPr>
            <p:cNvPr name="TextBox 5" id="5"/>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grpSp>
        <p:nvGrpSpPr>
          <p:cNvPr name="Group 6" id="6"/>
          <p:cNvGrpSpPr/>
          <p:nvPr/>
        </p:nvGrpSpPr>
        <p:grpSpPr>
          <a:xfrm rot="801408">
            <a:off x="5821678" y="2940084"/>
            <a:ext cx="10108549" cy="16865848"/>
            <a:chOff x="0" y="0"/>
            <a:chExt cx="1317070" cy="2197497"/>
          </a:xfrm>
        </p:grpSpPr>
        <p:sp>
          <p:nvSpPr>
            <p:cNvPr name="Freeform 7" id="7"/>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378B54"/>
            </a:solidFill>
            <a:ln w="180975" cap="rnd">
              <a:solidFill>
                <a:srgbClr val="FFFFFF"/>
              </a:solidFill>
              <a:prstDash val="solid"/>
              <a:round/>
            </a:ln>
          </p:spPr>
        </p:sp>
        <p:sp>
          <p:nvSpPr>
            <p:cNvPr name="TextBox 8" id="8"/>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grpSp>
        <p:nvGrpSpPr>
          <p:cNvPr name="Group 9" id="9"/>
          <p:cNvGrpSpPr/>
          <p:nvPr/>
        </p:nvGrpSpPr>
        <p:grpSpPr>
          <a:xfrm rot="0">
            <a:off x="4147140" y="825376"/>
            <a:ext cx="10108549" cy="16865848"/>
            <a:chOff x="0" y="0"/>
            <a:chExt cx="1317070" cy="2197497"/>
          </a:xfrm>
        </p:grpSpPr>
        <p:sp>
          <p:nvSpPr>
            <p:cNvPr name="Freeform 10" id="10"/>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FECB32"/>
            </a:solidFill>
            <a:ln w="180975" cap="rnd">
              <a:solidFill>
                <a:srgbClr val="FFFFFF"/>
              </a:solidFill>
              <a:prstDash val="solid"/>
              <a:round/>
            </a:ln>
          </p:spPr>
        </p:sp>
        <p:sp>
          <p:nvSpPr>
            <p:cNvPr name="TextBox 11" id="11"/>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grpSp>
        <p:nvGrpSpPr>
          <p:cNvPr name="Group 12" id="12"/>
          <p:cNvGrpSpPr/>
          <p:nvPr/>
        </p:nvGrpSpPr>
        <p:grpSpPr>
          <a:xfrm rot="0">
            <a:off x="4235101" y="2000582"/>
            <a:ext cx="10110619" cy="1011061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1B1B1B"/>
            </a:solidFill>
          </p:spPr>
        </p:sp>
        <p:sp>
          <p:nvSpPr>
            <p:cNvPr name="TextBox 14" id="14"/>
            <p:cNvSpPr txBox="true"/>
            <p:nvPr/>
          </p:nvSpPr>
          <p:spPr>
            <a:xfrm>
              <a:off x="139700" y="73025"/>
              <a:ext cx="533400" cy="600075"/>
            </a:xfrm>
            <a:prstGeom prst="rect">
              <a:avLst/>
            </a:prstGeom>
          </p:spPr>
          <p:txBody>
            <a:bodyPr anchor="ctr" rtlCol="false" tIns="50800" lIns="50800" bIns="50800" rIns="50800"/>
            <a:lstStyle/>
            <a:p>
              <a:pPr algn="ctr">
                <a:lnSpc>
                  <a:spcPts val="5263"/>
                </a:lnSpc>
              </a:pPr>
            </a:p>
          </p:txBody>
        </p:sp>
      </p:grpSp>
      <p:sp>
        <p:nvSpPr>
          <p:cNvPr name="TextBox 15" id="15"/>
          <p:cNvSpPr txBox="true"/>
          <p:nvPr/>
        </p:nvSpPr>
        <p:spPr>
          <a:xfrm rot="-759083">
            <a:off x="965226" y="4725856"/>
            <a:ext cx="3139137" cy="2353364"/>
          </a:xfrm>
          <a:prstGeom prst="rect">
            <a:avLst/>
          </a:prstGeom>
        </p:spPr>
        <p:txBody>
          <a:bodyPr anchor="t" rtlCol="false" tIns="0" lIns="0" bIns="0" rIns="0">
            <a:spAutoFit/>
          </a:bodyPr>
          <a:lstStyle/>
          <a:p>
            <a:pPr algn="ctr">
              <a:lnSpc>
                <a:spcPts val="17421"/>
              </a:lnSpc>
            </a:pPr>
            <a:r>
              <a:rPr lang="en-US" sz="18147">
                <a:solidFill>
                  <a:srgbClr val="FFFFFF"/>
                </a:solidFill>
                <a:latin typeface="Kingred Modern"/>
                <a:ea typeface="Kingred Modern"/>
                <a:cs typeface="Kingred Modern"/>
                <a:sym typeface="Kingred Modern"/>
              </a:rPr>
              <a:t>3</a:t>
            </a:r>
          </a:p>
        </p:txBody>
      </p:sp>
      <p:sp>
        <p:nvSpPr>
          <p:cNvPr name="TextBox 16" id="16"/>
          <p:cNvSpPr txBox="true"/>
          <p:nvPr/>
        </p:nvSpPr>
        <p:spPr>
          <a:xfrm rot="0">
            <a:off x="5688354" y="4195177"/>
            <a:ext cx="7204113" cy="1119349"/>
          </a:xfrm>
          <a:prstGeom prst="rect">
            <a:avLst/>
          </a:prstGeom>
        </p:spPr>
        <p:txBody>
          <a:bodyPr anchor="t" rtlCol="false" tIns="0" lIns="0" bIns="0" rIns="0">
            <a:spAutoFit/>
          </a:bodyPr>
          <a:lstStyle/>
          <a:p>
            <a:pPr algn="ctr">
              <a:lnSpc>
                <a:spcPts val="8255"/>
              </a:lnSpc>
            </a:pPr>
            <a:r>
              <a:rPr lang="en-US" sz="8599">
                <a:solidFill>
                  <a:srgbClr val="FFFFFF"/>
                </a:solidFill>
                <a:latin typeface="Press Start 2P"/>
                <a:ea typeface="Press Start 2P"/>
                <a:cs typeface="Press Start 2P"/>
                <a:sym typeface="Press Start 2P"/>
              </a:rPr>
              <a:t>PARADE</a:t>
            </a:r>
          </a:p>
        </p:txBody>
      </p:sp>
      <p:sp>
        <p:nvSpPr>
          <p:cNvPr name="TextBox 17" id="17"/>
          <p:cNvSpPr txBox="true"/>
          <p:nvPr/>
        </p:nvSpPr>
        <p:spPr>
          <a:xfrm rot="26403">
            <a:off x="4019277" y="1639293"/>
            <a:ext cx="3139137" cy="2353364"/>
          </a:xfrm>
          <a:prstGeom prst="rect">
            <a:avLst/>
          </a:prstGeom>
        </p:spPr>
        <p:txBody>
          <a:bodyPr anchor="t" rtlCol="false" tIns="0" lIns="0" bIns="0" rIns="0">
            <a:spAutoFit/>
          </a:bodyPr>
          <a:lstStyle/>
          <a:p>
            <a:pPr algn="ctr">
              <a:lnSpc>
                <a:spcPts val="17421"/>
              </a:lnSpc>
            </a:pPr>
            <a:r>
              <a:rPr lang="en-US" sz="18147">
                <a:solidFill>
                  <a:srgbClr val="FFFFFF"/>
                </a:solidFill>
                <a:latin typeface="Kingred Modern"/>
                <a:ea typeface="Kingred Modern"/>
                <a:cs typeface="Kingred Modern"/>
                <a:sym typeface="Kingred Modern"/>
              </a:rPr>
              <a:t>7</a:t>
            </a:r>
          </a:p>
        </p:txBody>
      </p:sp>
      <p:grpSp>
        <p:nvGrpSpPr>
          <p:cNvPr name="Group 18" id="18"/>
          <p:cNvGrpSpPr/>
          <p:nvPr/>
        </p:nvGrpSpPr>
        <p:grpSpPr>
          <a:xfrm rot="0">
            <a:off x="7017142" y="5036188"/>
            <a:ext cx="4253619" cy="4745874"/>
            <a:chOff x="0" y="0"/>
            <a:chExt cx="5671492" cy="6327832"/>
          </a:xfrm>
        </p:grpSpPr>
        <p:sp>
          <p:nvSpPr>
            <p:cNvPr name="Freeform 19" id="19"/>
            <p:cNvSpPr/>
            <p:nvPr/>
          </p:nvSpPr>
          <p:spPr>
            <a:xfrm flipH="false" flipV="false" rot="-533785">
              <a:off x="353949" y="353949"/>
              <a:ext cx="4963593" cy="4963593"/>
            </a:xfrm>
            <a:custGeom>
              <a:avLst/>
              <a:gdLst/>
              <a:ahLst/>
              <a:cxnLst/>
              <a:rect r="r" b="b" t="t" l="l"/>
              <a:pathLst>
                <a:path h="4963593" w="4963593">
                  <a:moveTo>
                    <a:pt x="0" y="0"/>
                  </a:moveTo>
                  <a:lnTo>
                    <a:pt x="4963593" y="0"/>
                  </a:lnTo>
                  <a:lnTo>
                    <a:pt x="4963593" y="4963593"/>
                  </a:lnTo>
                  <a:lnTo>
                    <a:pt x="0" y="4963593"/>
                  </a:lnTo>
                  <a:lnTo>
                    <a:pt x="0" y="0"/>
                  </a:lnTo>
                  <a:close/>
                </a:path>
              </a:pathLst>
            </a:custGeom>
            <a:blipFill>
              <a:blip r:embed="rId4"/>
              <a:stretch>
                <a:fillRect l="0" t="0" r="0" b="0"/>
              </a:stretch>
            </a:blipFill>
          </p:spPr>
        </p:sp>
        <p:sp>
          <p:nvSpPr>
            <p:cNvPr name="Freeform 20" id="20"/>
            <p:cNvSpPr/>
            <p:nvPr/>
          </p:nvSpPr>
          <p:spPr>
            <a:xfrm flipH="false" flipV="false" rot="-262694">
              <a:off x="1699521" y="5223434"/>
              <a:ext cx="3543316" cy="970565"/>
            </a:xfrm>
            <a:custGeom>
              <a:avLst/>
              <a:gdLst/>
              <a:ahLst/>
              <a:cxnLst/>
              <a:rect r="r" b="b" t="t" l="l"/>
              <a:pathLst>
                <a:path h="970565" w="3543316">
                  <a:moveTo>
                    <a:pt x="0" y="0"/>
                  </a:moveTo>
                  <a:lnTo>
                    <a:pt x="3543316" y="0"/>
                  </a:lnTo>
                  <a:lnTo>
                    <a:pt x="3543316" y="970565"/>
                  </a:lnTo>
                  <a:lnTo>
                    <a:pt x="0" y="970565"/>
                  </a:lnTo>
                  <a:lnTo>
                    <a:pt x="0" y="0"/>
                  </a:lnTo>
                  <a:close/>
                </a:path>
              </a:pathLst>
            </a:custGeom>
            <a:blipFill>
              <a:blip r:embed="rId5">
                <a:alphaModFix amt="64000"/>
              </a:blip>
              <a:stretch>
                <a:fillRect l="-2174" t="0" r="-2174" b="0"/>
              </a:stretch>
            </a:blipFill>
          </p:spPr>
        </p:sp>
      </p:grpSp>
      <p:sp>
        <p:nvSpPr>
          <p:cNvPr name="TextBox 21" id="21"/>
          <p:cNvSpPr txBox="true"/>
          <p:nvPr/>
        </p:nvSpPr>
        <p:spPr>
          <a:xfrm rot="0">
            <a:off x="6915945" y="9484600"/>
            <a:ext cx="4570938" cy="709224"/>
          </a:xfrm>
          <a:prstGeom prst="rect">
            <a:avLst/>
          </a:prstGeom>
        </p:spPr>
        <p:txBody>
          <a:bodyPr anchor="t" rtlCol="false" tIns="0" lIns="0" bIns="0" rIns="0">
            <a:spAutoFit/>
          </a:bodyPr>
          <a:lstStyle/>
          <a:p>
            <a:pPr algn="ctr">
              <a:lnSpc>
                <a:spcPts val="5237"/>
              </a:lnSpc>
            </a:pPr>
            <a:r>
              <a:rPr lang="en-US" sz="5456">
                <a:solidFill>
                  <a:srgbClr val="FFFFFF"/>
                </a:solidFill>
                <a:latin typeface="Press Start 2P"/>
                <a:ea typeface="Press Start 2P"/>
                <a:cs typeface="Press Start 2P"/>
                <a:sym typeface="Press Start 2P"/>
              </a:rPr>
              <a:t>G3T7</a:t>
            </a:r>
          </a:p>
        </p:txBody>
      </p:sp>
      <p:sp>
        <p:nvSpPr>
          <p:cNvPr name="Freeform 22" id="22"/>
          <p:cNvSpPr/>
          <p:nvPr/>
        </p:nvSpPr>
        <p:spPr>
          <a:xfrm flipH="false" flipV="false" rot="5400000">
            <a:off x="15829950" y="20965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5400000">
            <a:off x="-749673" y="78339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901336" y="6563177"/>
            <a:ext cx="5585346" cy="2870340"/>
          </a:xfrm>
          <a:custGeom>
            <a:avLst/>
            <a:gdLst/>
            <a:ahLst/>
            <a:cxnLst/>
            <a:rect r="r" b="b" t="t" l="l"/>
            <a:pathLst>
              <a:path h="2870340" w="5585346">
                <a:moveTo>
                  <a:pt x="0" y="0"/>
                </a:moveTo>
                <a:lnTo>
                  <a:pt x="5585346" y="0"/>
                </a:lnTo>
                <a:lnTo>
                  <a:pt x="5585346" y="2870340"/>
                </a:lnTo>
                <a:lnTo>
                  <a:pt x="0" y="2870340"/>
                </a:lnTo>
                <a:lnTo>
                  <a:pt x="0" y="0"/>
                </a:lnTo>
                <a:close/>
              </a:path>
            </a:pathLst>
          </a:custGeom>
          <a:blipFill>
            <a:blip r:embed="rId3"/>
            <a:stretch>
              <a:fillRect l="0" t="-11807" r="0" b="-6824"/>
            </a:stretch>
          </a:blipFill>
        </p:spPr>
      </p:sp>
      <p:sp>
        <p:nvSpPr>
          <p:cNvPr name="TextBox 6" id="6"/>
          <p:cNvSpPr txBox="true"/>
          <p:nvPr/>
        </p:nvSpPr>
        <p:spPr>
          <a:xfrm rot="0">
            <a:off x="1459196" y="1342094"/>
            <a:ext cx="7992749" cy="957573"/>
          </a:xfrm>
          <a:prstGeom prst="rect">
            <a:avLst/>
          </a:prstGeom>
        </p:spPr>
        <p:txBody>
          <a:bodyPr anchor="t" rtlCol="false" tIns="0" lIns="0" bIns="0" rIns="0">
            <a:spAutoFit/>
          </a:bodyPr>
          <a:lstStyle/>
          <a:p>
            <a:pPr algn="ctr">
              <a:lnSpc>
                <a:spcPts val="7180"/>
              </a:lnSpc>
            </a:pPr>
            <a:r>
              <a:rPr lang="en-US" b="true" sz="7479">
                <a:solidFill>
                  <a:srgbClr val="303030"/>
                </a:solidFill>
                <a:latin typeface="Libre Franklin Heavy"/>
                <a:ea typeface="Libre Franklin Heavy"/>
                <a:cs typeface="Libre Franklin Heavy"/>
                <a:sym typeface="Libre Franklin Heavy"/>
              </a:rPr>
              <a:t>🔒 Encapsulation</a:t>
            </a:r>
          </a:p>
        </p:txBody>
      </p:sp>
      <p:sp>
        <p:nvSpPr>
          <p:cNvPr name="TextBox 7" id="7"/>
          <p:cNvSpPr txBox="true"/>
          <p:nvPr/>
        </p:nvSpPr>
        <p:spPr>
          <a:xfrm rot="0">
            <a:off x="1800067" y="2455805"/>
            <a:ext cx="5787883" cy="592148"/>
          </a:xfrm>
          <a:prstGeom prst="rect">
            <a:avLst/>
          </a:prstGeom>
        </p:spPr>
        <p:txBody>
          <a:bodyPr anchor="t" rtlCol="false" tIns="0" lIns="0" bIns="0" rIns="0">
            <a:spAutoFit/>
          </a:bodyPr>
          <a:lstStyle/>
          <a:p>
            <a:pPr algn="just">
              <a:lnSpc>
                <a:spcPts val="2325"/>
              </a:lnSpc>
            </a:pPr>
            <a:r>
              <a:rPr lang="en-US" sz="2004" spc="154">
                <a:solidFill>
                  <a:srgbClr val="303030"/>
                </a:solidFill>
                <a:latin typeface="Libre Franklin"/>
                <a:ea typeface="Libre Franklin"/>
                <a:cs typeface="Libre Franklin"/>
                <a:sym typeface="Libre Franklin"/>
              </a:rPr>
              <a:t>Each class exposes only what's necessary and hides internal details.</a:t>
            </a:r>
          </a:p>
        </p:txBody>
      </p:sp>
      <p:grpSp>
        <p:nvGrpSpPr>
          <p:cNvPr name="Group 8" id="8"/>
          <p:cNvGrpSpPr/>
          <p:nvPr/>
        </p:nvGrpSpPr>
        <p:grpSpPr>
          <a:xfrm rot="0">
            <a:off x="9588103" y="3244852"/>
            <a:ext cx="7498334" cy="5369597"/>
            <a:chOff x="0" y="0"/>
            <a:chExt cx="9997779" cy="7159463"/>
          </a:xfrm>
        </p:grpSpPr>
        <p:grpSp>
          <p:nvGrpSpPr>
            <p:cNvPr name="Group 9" id="9"/>
            <p:cNvGrpSpPr/>
            <p:nvPr/>
          </p:nvGrpSpPr>
          <p:grpSpPr>
            <a:xfrm rot="0">
              <a:off x="0" y="0"/>
              <a:ext cx="9997779" cy="7159463"/>
              <a:chOff x="0" y="0"/>
              <a:chExt cx="1662915" cy="1190822"/>
            </a:xfrm>
          </p:grpSpPr>
          <p:sp>
            <p:nvSpPr>
              <p:cNvPr name="Freeform 10" id="10"/>
              <p:cNvSpPr/>
              <p:nvPr/>
            </p:nvSpPr>
            <p:spPr>
              <a:xfrm flipH="false" flipV="false" rot="0">
                <a:off x="0" y="0"/>
                <a:ext cx="1662915" cy="1190822"/>
              </a:xfrm>
              <a:custGeom>
                <a:avLst/>
                <a:gdLst/>
                <a:ahLst/>
                <a:cxnLst/>
                <a:rect r="r" b="b" t="t" l="l"/>
                <a:pathLst>
                  <a:path h="1190822" w="1662915">
                    <a:moveTo>
                      <a:pt x="24780" y="0"/>
                    </a:moveTo>
                    <a:lnTo>
                      <a:pt x="1638135" y="0"/>
                    </a:lnTo>
                    <a:cubicBezTo>
                      <a:pt x="1644707" y="0"/>
                      <a:pt x="1651010" y="2611"/>
                      <a:pt x="1655657" y="7258"/>
                    </a:cubicBezTo>
                    <a:cubicBezTo>
                      <a:pt x="1660304" y="11905"/>
                      <a:pt x="1662915" y="18208"/>
                      <a:pt x="1662915" y="24780"/>
                    </a:cubicBezTo>
                    <a:lnTo>
                      <a:pt x="1662915" y="1166043"/>
                    </a:lnTo>
                    <a:cubicBezTo>
                      <a:pt x="1662915" y="1172615"/>
                      <a:pt x="1660304" y="1178917"/>
                      <a:pt x="1655657" y="1183564"/>
                    </a:cubicBezTo>
                    <a:cubicBezTo>
                      <a:pt x="1651010" y="1188212"/>
                      <a:pt x="1644707" y="1190822"/>
                      <a:pt x="1638135" y="1190822"/>
                    </a:cubicBezTo>
                    <a:lnTo>
                      <a:pt x="24780" y="1190822"/>
                    </a:lnTo>
                    <a:cubicBezTo>
                      <a:pt x="18208" y="1190822"/>
                      <a:pt x="11905" y="1188212"/>
                      <a:pt x="7258" y="1183564"/>
                    </a:cubicBezTo>
                    <a:cubicBezTo>
                      <a:pt x="2611" y="1178917"/>
                      <a:pt x="0" y="1172615"/>
                      <a:pt x="0" y="1166043"/>
                    </a:cubicBezTo>
                    <a:lnTo>
                      <a:pt x="0" y="24780"/>
                    </a:lnTo>
                    <a:cubicBezTo>
                      <a:pt x="0" y="18208"/>
                      <a:pt x="2611" y="11905"/>
                      <a:pt x="7258" y="7258"/>
                    </a:cubicBezTo>
                    <a:cubicBezTo>
                      <a:pt x="11905" y="2611"/>
                      <a:pt x="18208" y="0"/>
                      <a:pt x="24780" y="0"/>
                    </a:cubicBezTo>
                    <a:close/>
                  </a:path>
                </a:pathLst>
              </a:custGeom>
              <a:solidFill>
                <a:srgbClr val="D0AD2D">
                  <a:alpha val="23922"/>
                </a:srgbClr>
              </a:solidFill>
            </p:spPr>
          </p:sp>
          <p:sp>
            <p:nvSpPr>
              <p:cNvPr name="TextBox 11" id="11"/>
              <p:cNvSpPr txBox="true"/>
              <p:nvPr/>
            </p:nvSpPr>
            <p:spPr>
              <a:xfrm>
                <a:off x="0" y="-38100"/>
                <a:ext cx="1662915" cy="1228922"/>
              </a:xfrm>
              <a:prstGeom prst="rect">
                <a:avLst/>
              </a:prstGeom>
            </p:spPr>
            <p:txBody>
              <a:bodyPr anchor="ctr" rtlCol="false" tIns="60330" lIns="60330" bIns="60330" rIns="60330"/>
              <a:lstStyle/>
              <a:p>
                <a:pPr algn="ctr">
                  <a:lnSpc>
                    <a:spcPts val="2659"/>
                  </a:lnSpc>
                </a:pPr>
              </a:p>
            </p:txBody>
          </p:sp>
        </p:grpSp>
        <p:sp>
          <p:nvSpPr>
            <p:cNvPr name="Freeform 12" id="12"/>
            <p:cNvSpPr/>
            <p:nvPr/>
          </p:nvSpPr>
          <p:spPr>
            <a:xfrm flipH="false" flipV="false" rot="0">
              <a:off x="149504" y="1043600"/>
              <a:ext cx="9244098" cy="1074626"/>
            </a:xfrm>
            <a:custGeom>
              <a:avLst/>
              <a:gdLst/>
              <a:ahLst/>
              <a:cxnLst/>
              <a:rect r="r" b="b" t="t" l="l"/>
              <a:pathLst>
                <a:path h="1074626" w="9244098">
                  <a:moveTo>
                    <a:pt x="0" y="0"/>
                  </a:moveTo>
                  <a:lnTo>
                    <a:pt x="9244098" y="0"/>
                  </a:lnTo>
                  <a:lnTo>
                    <a:pt x="9244098" y="1074627"/>
                  </a:lnTo>
                  <a:lnTo>
                    <a:pt x="0" y="1074627"/>
                  </a:lnTo>
                  <a:lnTo>
                    <a:pt x="0" y="0"/>
                  </a:lnTo>
                  <a:close/>
                </a:path>
              </a:pathLst>
            </a:custGeom>
            <a:blipFill>
              <a:blip r:embed="rId4"/>
              <a:stretch>
                <a:fillRect l="0" t="0" r="0" b="0"/>
              </a:stretch>
            </a:blipFill>
          </p:spPr>
        </p:sp>
        <p:sp>
          <p:nvSpPr>
            <p:cNvPr name="Freeform 13" id="13"/>
            <p:cNvSpPr/>
            <p:nvPr/>
          </p:nvSpPr>
          <p:spPr>
            <a:xfrm flipH="false" flipV="false" rot="0">
              <a:off x="183948" y="3341743"/>
              <a:ext cx="9585803" cy="3570712"/>
            </a:xfrm>
            <a:custGeom>
              <a:avLst/>
              <a:gdLst/>
              <a:ahLst/>
              <a:cxnLst/>
              <a:rect r="r" b="b" t="t" l="l"/>
              <a:pathLst>
                <a:path h="3570712" w="9585803">
                  <a:moveTo>
                    <a:pt x="0" y="0"/>
                  </a:moveTo>
                  <a:lnTo>
                    <a:pt x="9585803" y="0"/>
                  </a:lnTo>
                  <a:lnTo>
                    <a:pt x="9585803" y="3570712"/>
                  </a:lnTo>
                  <a:lnTo>
                    <a:pt x="0" y="3570712"/>
                  </a:lnTo>
                  <a:lnTo>
                    <a:pt x="0" y="0"/>
                  </a:lnTo>
                  <a:close/>
                </a:path>
              </a:pathLst>
            </a:custGeom>
            <a:blipFill>
              <a:blip r:embed="rId5"/>
              <a:stretch>
                <a:fillRect l="0" t="0" r="0" b="0"/>
              </a:stretch>
            </a:blipFill>
          </p:spPr>
        </p:sp>
        <p:sp>
          <p:nvSpPr>
            <p:cNvPr name="TextBox 14" id="14"/>
            <p:cNvSpPr txBox="true"/>
            <p:nvPr/>
          </p:nvSpPr>
          <p:spPr>
            <a:xfrm rot="0">
              <a:off x="299008" y="2570495"/>
              <a:ext cx="8955024" cy="530989"/>
            </a:xfrm>
            <a:prstGeom prst="rect">
              <a:avLst/>
            </a:prstGeom>
          </p:spPr>
          <p:txBody>
            <a:bodyPr anchor="t" rtlCol="false" tIns="0" lIns="0" bIns="0" rIns="0">
              <a:spAutoFit/>
            </a:bodyPr>
            <a:lstStyle/>
            <a:p>
              <a:pPr algn="just">
                <a:lnSpc>
                  <a:spcPts val="3114"/>
                </a:lnSpc>
              </a:pPr>
              <a:r>
                <a:rPr lang="en-US" b="true" sz="2684" spc="381">
                  <a:solidFill>
                    <a:srgbClr val="000000"/>
                  </a:solidFill>
                  <a:latin typeface="Libre Franklin Bold"/>
                  <a:ea typeface="Libre Franklin Bold"/>
                  <a:cs typeface="Libre Franklin Bold"/>
                  <a:sym typeface="Libre Franklin Bold"/>
                </a:rPr>
                <a:t>Public method — safe access</a:t>
              </a:r>
            </a:p>
          </p:txBody>
        </p:sp>
        <p:sp>
          <p:nvSpPr>
            <p:cNvPr name="TextBox 15" id="15"/>
            <p:cNvSpPr txBox="true"/>
            <p:nvPr/>
          </p:nvSpPr>
          <p:spPr>
            <a:xfrm rot="0">
              <a:off x="299008" y="208885"/>
              <a:ext cx="9543106" cy="811967"/>
            </a:xfrm>
            <a:prstGeom prst="rect">
              <a:avLst/>
            </a:prstGeom>
          </p:spPr>
          <p:txBody>
            <a:bodyPr anchor="t" rtlCol="false" tIns="0" lIns="0" bIns="0" rIns="0">
              <a:spAutoFit/>
            </a:bodyPr>
            <a:lstStyle/>
            <a:p>
              <a:pPr algn="just">
                <a:lnSpc>
                  <a:spcPts val="2401"/>
                </a:lnSpc>
              </a:pPr>
              <a:r>
                <a:rPr lang="en-US" b="true" sz="2070" spc="294">
                  <a:solidFill>
                    <a:srgbClr val="000000"/>
                  </a:solidFill>
                  <a:latin typeface="Libre Franklin Bold"/>
                  <a:ea typeface="Libre Franklin Bold"/>
                  <a:cs typeface="Libre Franklin Bold"/>
                  <a:sym typeface="Libre Franklin Bold"/>
                </a:rPr>
                <a:t>Private field — cannot be accessed directly</a:t>
              </a:r>
            </a:p>
            <a:p>
              <a:pPr algn="just">
                <a:lnSpc>
                  <a:spcPts val="2401"/>
                </a:lnSpc>
              </a:pPr>
            </a:p>
          </p:txBody>
        </p:sp>
      </p:grpSp>
      <p:sp>
        <p:nvSpPr>
          <p:cNvPr name="TextBox 16" id="16"/>
          <p:cNvSpPr txBox="true"/>
          <p:nvPr/>
        </p:nvSpPr>
        <p:spPr>
          <a:xfrm rot="0">
            <a:off x="12484949" y="1038225"/>
            <a:ext cx="4601488" cy="414908"/>
          </a:xfrm>
          <a:prstGeom prst="rect">
            <a:avLst/>
          </a:prstGeom>
        </p:spPr>
        <p:txBody>
          <a:bodyPr anchor="t" rtlCol="false" tIns="0" lIns="0" bIns="0" rIns="0">
            <a:spAutoFit/>
          </a:bodyPr>
          <a:lstStyle/>
          <a:p>
            <a:pPr algn="just">
              <a:lnSpc>
                <a:spcPts val="3277"/>
              </a:lnSpc>
            </a:pPr>
            <a:r>
              <a:rPr lang="en-US" sz="2825" spc="217">
                <a:solidFill>
                  <a:srgbClr val="303030"/>
                </a:solidFill>
                <a:latin typeface="Libre Franklin"/>
                <a:ea typeface="Libre Franklin"/>
                <a:cs typeface="Libre Franklin"/>
                <a:sym typeface="Libre Franklin"/>
              </a:rPr>
              <a:t>Example 1- Deck.java</a:t>
            </a:r>
          </a:p>
        </p:txBody>
      </p:sp>
      <p:sp>
        <p:nvSpPr>
          <p:cNvPr name="TextBox 17" id="17"/>
          <p:cNvSpPr txBox="true"/>
          <p:nvPr/>
        </p:nvSpPr>
        <p:spPr>
          <a:xfrm rot="0">
            <a:off x="1459196" y="3377302"/>
            <a:ext cx="7071602" cy="3185874"/>
          </a:xfrm>
          <a:prstGeom prst="rect">
            <a:avLst/>
          </a:prstGeom>
        </p:spPr>
        <p:txBody>
          <a:bodyPr anchor="t" rtlCol="false" tIns="0" lIns="0" bIns="0" rIns="0">
            <a:spAutoFit/>
          </a:bodyPr>
          <a:lstStyle/>
          <a:p>
            <a:pPr algn="l" marL="675699" indent="-337850" lvl="1">
              <a:lnSpc>
                <a:spcPts val="3630"/>
              </a:lnSpc>
              <a:buFont typeface="Arial"/>
              <a:buChar char="•"/>
            </a:pPr>
            <a:r>
              <a:rPr lang="en-US" sz="3129" spc="240">
                <a:solidFill>
                  <a:srgbClr val="303030"/>
                </a:solidFill>
                <a:latin typeface="Libre Franklin"/>
                <a:ea typeface="Libre Franklin"/>
                <a:cs typeface="Libre Franklin"/>
                <a:sym typeface="Libre Franklin"/>
              </a:rPr>
              <a:t>Deck provides a method to draw a card, but doesn’t expose the full list of cards.</a:t>
            </a:r>
          </a:p>
          <a:p>
            <a:pPr algn="l">
              <a:lnSpc>
                <a:spcPts val="3630"/>
              </a:lnSpc>
            </a:pPr>
          </a:p>
          <a:p>
            <a:pPr algn="l" marL="675699" indent="-337850" lvl="1">
              <a:lnSpc>
                <a:spcPts val="3630"/>
              </a:lnSpc>
              <a:buFont typeface="Arial"/>
              <a:buChar char="•"/>
            </a:pPr>
            <a:r>
              <a:rPr lang="en-US" sz="3129" spc="240">
                <a:solidFill>
                  <a:srgbClr val="303030"/>
                </a:solidFill>
                <a:latin typeface="Libre Franklin"/>
                <a:ea typeface="Libre Franklin"/>
                <a:cs typeface="Libre Franklin"/>
                <a:sym typeface="Libre Franklin"/>
              </a:rPr>
              <a:t>Variables are private and accessed through getters </a:t>
            </a:r>
          </a:p>
          <a:p>
            <a:pPr algn="l">
              <a:lnSpc>
                <a:spcPts val="363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32052" y="2810203"/>
            <a:ext cx="15317190" cy="6220698"/>
            <a:chOff x="0" y="0"/>
            <a:chExt cx="3396912" cy="1379572"/>
          </a:xfrm>
        </p:grpSpPr>
        <p:sp>
          <p:nvSpPr>
            <p:cNvPr name="Freeform 6" id="6"/>
            <p:cNvSpPr/>
            <p:nvPr/>
          </p:nvSpPr>
          <p:spPr>
            <a:xfrm flipH="false" flipV="false" rot="0">
              <a:off x="0" y="0"/>
              <a:ext cx="3396912" cy="1379572"/>
            </a:xfrm>
            <a:custGeom>
              <a:avLst/>
              <a:gdLst/>
              <a:ahLst/>
              <a:cxnLst/>
              <a:rect r="r" b="b" t="t" l="l"/>
              <a:pathLst>
                <a:path h="1379572" w="3396912">
                  <a:moveTo>
                    <a:pt x="12131" y="0"/>
                  </a:moveTo>
                  <a:lnTo>
                    <a:pt x="3384781" y="0"/>
                  </a:lnTo>
                  <a:cubicBezTo>
                    <a:pt x="3387999" y="0"/>
                    <a:pt x="3391084" y="1278"/>
                    <a:pt x="3393359" y="3553"/>
                  </a:cubicBezTo>
                  <a:cubicBezTo>
                    <a:pt x="3395634" y="5828"/>
                    <a:pt x="3396912" y="8913"/>
                    <a:pt x="3396912" y="12131"/>
                  </a:cubicBezTo>
                  <a:lnTo>
                    <a:pt x="3396912" y="1367441"/>
                  </a:lnTo>
                  <a:cubicBezTo>
                    <a:pt x="3396912" y="1370659"/>
                    <a:pt x="3395634" y="1373744"/>
                    <a:pt x="3393359" y="1376019"/>
                  </a:cubicBezTo>
                  <a:cubicBezTo>
                    <a:pt x="3391084" y="1378294"/>
                    <a:pt x="3387999" y="1379572"/>
                    <a:pt x="3384781" y="1379572"/>
                  </a:cubicBezTo>
                  <a:lnTo>
                    <a:pt x="12131" y="1379572"/>
                  </a:lnTo>
                  <a:cubicBezTo>
                    <a:pt x="8913" y="1379572"/>
                    <a:pt x="5828" y="1378294"/>
                    <a:pt x="3553" y="1376019"/>
                  </a:cubicBezTo>
                  <a:cubicBezTo>
                    <a:pt x="1278" y="1373744"/>
                    <a:pt x="0" y="1370659"/>
                    <a:pt x="0" y="1367441"/>
                  </a:cubicBezTo>
                  <a:lnTo>
                    <a:pt x="0" y="12131"/>
                  </a:lnTo>
                  <a:cubicBezTo>
                    <a:pt x="0" y="8913"/>
                    <a:pt x="1278" y="5828"/>
                    <a:pt x="3553" y="3553"/>
                  </a:cubicBezTo>
                  <a:cubicBezTo>
                    <a:pt x="5828" y="1278"/>
                    <a:pt x="8913" y="0"/>
                    <a:pt x="12131" y="0"/>
                  </a:cubicBezTo>
                  <a:close/>
                </a:path>
              </a:pathLst>
            </a:custGeom>
            <a:solidFill>
              <a:srgbClr val="D0AD2D">
                <a:alpha val="23922"/>
              </a:srgbClr>
            </a:solidFill>
          </p:spPr>
        </p:sp>
        <p:sp>
          <p:nvSpPr>
            <p:cNvPr name="TextBox 7" id="7"/>
            <p:cNvSpPr txBox="true"/>
            <p:nvPr/>
          </p:nvSpPr>
          <p:spPr>
            <a:xfrm>
              <a:off x="0" y="-38100"/>
              <a:ext cx="3396912" cy="1417672"/>
            </a:xfrm>
            <a:prstGeom prst="rect">
              <a:avLst/>
            </a:prstGeom>
          </p:spPr>
          <p:txBody>
            <a:bodyPr anchor="ctr" rtlCol="false" tIns="60330" lIns="60330" bIns="60330" rIns="60330"/>
            <a:lstStyle/>
            <a:p>
              <a:pPr algn="ctr">
                <a:lnSpc>
                  <a:spcPts val="2659"/>
                </a:lnSpc>
              </a:pPr>
            </a:p>
          </p:txBody>
        </p:sp>
      </p:grpSp>
      <p:sp>
        <p:nvSpPr>
          <p:cNvPr name="Freeform 8" id="8"/>
          <p:cNvSpPr/>
          <p:nvPr/>
        </p:nvSpPr>
        <p:spPr>
          <a:xfrm flipH="false" flipV="false" rot="0">
            <a:off x="1834677" y="5782849"/>
            <a:ext cx="5281167" cy="2797909"/>
          </a:xfrm>
          <a:custGeom>
            <a:avLst/>
            <a:gdLst/>
            <a:ahLst/>
            <a:cxnLst/>
            <a:rect r="r" b="b" t="t" l="l"/>
            <a:pathLst>
              <a:path h="2797909" w="5281167">
                <a:moveTo>
                  <a:pt x="0" y="0"/>
                </a:moveTo>
                <a:lnTo>
                  <a:pt x="5281167" y="0"/>
                </a:lnTo>
                <a:lnTo>
                  <a:pt x="5281167" y="2797909"/>
                </a:lnTo>
                <a:lnTo>
                  <a:pt x="0" y="2797909"/>
                </a:lnTo>
                <a:lnTo>
                  <a:pt x="0" y="0"/>
                </a:lnTo>
                <a:close/>
              </a:path>
            </a:pathLst>
          </a:custGeom>
          <a:blipFill>
            <a:blip r:embed="rId3"/>
            <a:stretch>
              <a:fillRect l="0" t="-47942" r="0" b="0"/>
            </a:stretch>
          </a:blipFill>
        </p:spPr>
      </p:sp>
      <p:sp>
        <p:nvSpPr>
          <p:cNvPr name="Freeform 9" id="9"/>
          <p:cNvSpPr/>
          <p:nvPr/>
        </p:nvSpPr>
        <p:spPr>
          <a:xfrm flipH="false" flipV="false" rot="0">
            <a:off x="9451945" y="3896232"/>
            <a:ext cx="6785851" cy="4359909"/>
          </a:xfrm>
          <a:custGeom>
            <a:avLst/>
            <a:gdLst/>
            <a:ahLst/>
            <a:cxnLst/>
            <a:rect r="r" b="b" t="t" l="l"/>
            <a:pathLst>
              <a:path h="4359909" w="6785851">
                <a:moveTo>
                  <a:pt x="0" y="0"/>
                </a:moveTo>
                <a:lnTo>
                  <a:pt x="6785851" y="0"/>
                </a:lnTo>
                <a:lnTo>
                  <a:pt x="6785851" y="4359909"/>
                </a:lnTo>
                <a:lnTo>
                  <a:pt x="0" y="4359909"/>
                </a:lnTo>
                <a:lnTo>
                  <a:pt x="0" y="0"/>
                </a:lnTo>
                <a:close/>
              </a:path>
            </a:pathLst>
          </a:custGeom>
          <a:blipFill>
            <a:blip r:embed="rId4"/>
            <a:stretch>
              <a:fillRect l="0" t="0" r="0" b="0"/>
            </a:stretch>
          </a:blipFill>
        </p:spPr>
      </p:sp>
      <p:sp>
        <p:nvSpPr>
          <p:cNvPr name="Freeform 10" id="10"/>
          <p:cNvSpPr/>
          <p:nvPr/>
        </p:nvSpPr>
        <p:spPr>
          <a:xfrm flipH="false" flipV="false" rot="0">
            <a:off x="1798294" y="3503906"/>
            <a:ext cx="5537500" cy="1509537"/>
          </a:xfrm>
          <a:custGeom>
            <a:avLst/>
            <a:gdLst/>
            <a:ahLst/>
            <a:cxnLst/>
            <a:rect r="r" b="b" t="t" l="l"/>
            <a:pathLst>
              <a:path h="1509537" w="5537500">
                <a:moveTo>
                  <a:pt x="0" y="0"/>
                </a:moveTo>
                <a:lnTo>
                  <a:pt x="5537500" y="0"/>
                </a:lnTo>
                <a:lnTo>
                  <a:pt x="5537500" y="1509537"/>
                </a:lnTo>
                <a:lnTo>
                  <a:pt x="0" y="1509537"/>
                </a:lnTo>
                <a:lnTo>
                  <a:pt x="0" y="0"/>
                </a:lnTo>
                <a:close/>
              </a:path>
            </a:pathLst>
          </a:custGeom>
          <a:blipFill>
            <a:blip r:embed="rId5"/>
            <a:stretch>
              <a:fillRect l="0" t="0" r="-11836" b="0"/>
            </a:stretch>
          </a:blipFill>
        </p:spPr>
      </p:sp>
      <p:sp>
        <p:nvSpPr>
          <p:cNvPr name="Freeform 11" id="11"/>
          <p:cNvSpPr/>
          <p:nvPr/>
        </p:nvSpPr>
        <p:spPr>
          <a:xfrm flipH="false" flipV="false" rot="0">
            <a:off x="9593164" y="3765126"/>
            <a:ext cx="816182" cy="436286"/>
          </a:xfrm>
          <a:custGeom>
            <a:avLst/>
            <a:gdLst/>
            <a:ahLst/>
            <a:cxnLst/>
            <a:rect r="r" b="b" t="t" l="l"/>
            <a:pathLst>
              <a:path h="436286" w="816182">
                <a:moveTo>
                  <a:pt x="0" y="0"/>
                </a:moveTo>
                <a:lnTo>
                  <a:pt x="816182" y="0"/>
                </a:lnTo>
                <a:lnTo>
                  <a:pt x="816182" y="436286"/>
                </a:lnTo>
                <a:lnTo>
                  <a:pt x="0" y="436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940564" y="1038225"/>
            <a:ext cx="6318736" cy="414908"/>
          </a:xfrm>
          <a:prstGeom prst="rect">
            <a:avLst/>
          </a:prstGeom>
        </p:spPr>
        <p:txBody>
          <a:bodyPr anchor="t" rtlCol="false" tIns="0" lIns="0" bIns="0" rIns="0">
            <a:spAutoFit/>
          </a:bodyPr>
          <a:lstStyle/>
          <a:p>
            <a:pPr algn="just">
              <a:lnSpc>
                <a:spcPts val="3277"/>
              </a:lnSpc>
            </a:pPr>
            <a:r>
              <a:rPr lang="en-US" sz="2825" spc="217">
                <a:solidFill>
                  <a:srgbClr val="303030"/>
                </a:solidFill>
                <a:latin typeface="Libre Franklin"/>
                <a:ea typeface="Libre Franklin"/>
                <a:cs typeface="Libre Franklin"/>
                <a:sym typeface="Libre Franklin"/>
              </a:rPr>
              <a:t>Example 2- ScoreCalculator.java</a:t>
            </a:r>
          </a:p>
        </p:txBody>
      </p:sp>
      <p:sp>
        <p:nvSpPr>
          <p:cNvPr name="TextBox 13" id="13"/>
          <p:cNvSpPr txBox="true"/>
          <p:nvPr/>
        </p:nvSpPr>
        <p:spPr>
          <a:xfrm rot="0">
            <a:off x="1459196" y="1342094"/>
            <a:ext cx="7992749" cy="957573"/>
          </a:xfrm>
          <a:prstGeom prst="rect">
            <a:avLst/>
          </a:prstGeom>
        </p:spPr>
        <p:txBody>
          <a:bodyPr anchor="t" rtlCol="false" tIns="0" lIns="0" bIns="0" rIns="0">
            <a:spAutoFit/>
          </a:bodyPr>
          <a:lstStyle/>
          <a:p>
            <a:pPr algn="ctr">
              <a:lnSpc>
                <a:spcPts val="7180"/>
              </a:lnSpc>
            </a:pPr>
            <a:r>
              <a:rPr lang="en-US" b="true" sz="7479">
                <a:solidFill>
                  <a:srgbClr val="303030"/>
                </a:solidFill>
                <a:latin typeface="Libre Franklin Heavy"/>
                <a:ea typeface="Libre Franklin Heavy"/>
                <a:cs typeface="Libre Franklin Heavy"/>
                <a:sym typeface="Libre Franklin Heavy"/>
              </a:rPr>
              <a:t>🔒 Encapsulation</a:t>
            </a:r>
          </a:p>
        </p:txBody>
      </p:sp>
      <p:sp>
        <p:nvSpPr>
          <p:cNvPr name="TextBox 14" id="14"/>
          <p:cNvSpPr txBox="true"/>
          <p:nvPr/>
        </p:nvSpPr>
        <p:spPr>
          <a:xfrm rot="0">
            <a:off x="9451945" y="3228501"/>
            <a:ext cx="5656648" cy="275406"/>
          </a:xfrm>
          <a:prstGeom prst="rect">
            <a:avLst/>
          </a:prstGeom>
        </p:spPr>
        <p:txBody>
          <a:bodyPr anchor="t" rtlCol="false" tIns="0" lIns="0" bIns="0" rIns="0">
            <a:spAutoFit/>
          </a:bodyPr>
          <a:lstStyle/>
          <a:p>
            <a:pPr algn="just">
              <a:lnSpc>
                <a:spcPts val="2135"/>
              </a:lnSpc>
            </a:pPr>
            <a:r>
              <a:rPr lang="en-US" b="true" sz="1841" spc="261">
                <a:solidFill>
                  <a:srgbClr val="000000"/>
                </a:solidFill>
                <a:latin typeface="Libre Franklin Bold"/>
                <a:ea typeface="Libre Franklin Bold"/>
                <a:cs typeface="Libre Franklin Bold"/>
                <a:sym typeface="Libre Franklin Bold"/>
              </a:rPr>
              <a:t> Logic here is hidden from the outside</a:t>
            </a:r>
          </a:p>
        </p:txBody>
      </p:sp>
      <p:sp>
        <p:nvSpPr>
          <p:cNvPr name="TextBox 15" id="15"/>
          <p:cNvSpPr txBox="true"/>
          <p:nvPr/>
        </p:nvSpPr>
        <p:spPr>
          <a:xfrm rot="0">
            <a:off x="1798294" y="8826200"/>
            <a:ext cx="5869984" cy="418927"/>
          </a:xfrm>
          <a:prstGeom prst="rect">
            <a:avLst/>
          </a:prstGeom>
        </p:spPr>
        <p:txBody>
          <a:bodyPr anchor="t" rtlCol="false" tIns="0" lIns="0" bIns="0" rIns="0">
            <a:spAutoFit/>
          </a:bodyPr>
          <a:lstStyle/>
          <a:p>
            <a:pPr algn="just">
              <a:lnSpc>
                <a:spcPts val="1689"/>
              </a:lnSpc>
            </a:pPr>
            <a:r>
              <a:rPr lang="en-US" b="true" sz="1456" spc="206">
                <a:solidFill>
                  <a:srgbClr val="000000"/>
                </a:solidFill>
                <a:latin typeface="Libre Franklin Bold"/>
                <a:ea typeface="Libre Franklin Bold"/>
                <a:cs typeface="Libre Franklin Bold"/>
                <a:sym typeface="Libre Franklin Bold"/>
              </a:rPr>
              <a:t>Returns winner(s) without exposing internal data</a:t>
            </a:r>
          </a:p>
          <a:p>
            <a:pPr algn="just">
              <a:lnSpc>
                <a:spcPts val="1689"/>
              </a:lnSpc>
            </a:pPr>
          </a:p>
        </p:txBody>
      </p:sp>
      <p:sp>
        <p:nvSpPr>
          <p:cNvPr name="TextBox 16" id="16"/>
          <p:cNvSpPr txBox="true"/>
          <p:nvPr/>
        </p:nvSpPr>
        <p:spPr>
          <a:xfrm rot="0">
            <a:off x="1798294" y="2993030"/>
            <a:ext cx="6116318" cy="510877"/>
          </a:xfrm>
          <a:prstGeom prst="rect">
            <a:avLst/>
          </a:prstGeom>
        </p:spPr>
        <p:txBody>
          <a:bodyPr anchor="t" rtlCol="false" tIns="0" lIns="0" bIns="0" rIns="0">
            <a:spAutoFit/>
          </a:bodyPr>
          <a:lstStyle/>
          <a:p>
            <a:pPr algn="just">
              <a:lnSpc>
                <a:spcPts val="2052"/>
              </a:lnSpc>
            </a:pPr>
            <a:r>
              <a:rPr lang="en-US" b="true" sz="1769" spc="251">
                <a:solidFill>
                  <a:srgbClr val="000000"/>
                </a:solidFill>
                <a:latin typeface="Libre Franklin Bold"/>
                <a:ea typeface="Libre Franklin Bold"/>
                <a:cs typeface="Libre Franklin Bold"/>
                <a:sym typeface="Libre Franklin Bold"/>
              </a:rPr>
              <a:t>Private field — cannot be accessed directly</a:t>
            </a:r>
          </a:p>
          <a:p>
            <a:pPr algn="just">
              <a:lnSpc>
                <a:spcPts val="2052"/>
              </a:lnSpc>
            </a:pPr>
          </a:p>
        </p:txBody>
      </p:sp>
      <p:sp>
        <p:nvSpPr>
          <p:cNvPr name="Freeform 17" id="17"/>
          <p:cNvSpPr/>
          <p:nvPr/>
        </p:nvSpPr>
        <p:spPr>
          <a:xfrm flipH="false" flipV="false" rot="0">
            <a:off x="1834677" y="3765126"/>
            <a:ext cx="816182" cy="436286"/>
          </a:xfrm>
          <a:custGeom>
            <a:avLst/>
            <a:gdLst/>
            <a:ahLst/>
            <a:cxnLst/>
            <a:rect r="r" b="b" t="t" l="l"/>
            <a:pathLst>
              <a:path h="436286" w="816182">
                <a:moveTo>
                  <a:pt x="0" y="0"/>
                </a:moveTo>
                <a:lnTo>
                  <a:pt x="816182" y="0"/>
                </a:lnTo>
                <a:lnTo>
                  <a:pt x="816182" y="436286"/>
                </a:lnTo>
                <a:lnTo>
                  <a:pt x="0" y="436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853727" y="4444285"/>
            <a:ext cx="816182" cy="436286"/>
          </a:xfrm>
          <a:custGeom>
            <a:avLst/>
            <a:gdLst/>
            <a:ahLst/>
            <a:cxnLst/>
            <a:rect r="r" b="b" t="t" l="l"/>
            <a:pathLst>
              <a:path h="436286" w="816182">
                <a:moveTo>
                  <a:pt x="0" y="0"/>
                </a:moveTo>
                <a:lnTo>
                  <a:pt x="816182" y="0"/>
                </a:lnTo>
                <a:lnTo>
                  <a:pt x="816182" y="436286"/>
                </a:lnTo>
                <a:lnTo>
                  <a:pt x="0" y="436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879"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645480"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945344" y="1965021"/>
            <a:ext cx="7159389" cy="7708629"/>
          </a:xfrm>
          <a:custGeom>
            <a:avLst/>
            <a:gdLst/>
            <a:ahLst/>
            <a:cxnLst/>
            <a:rect r="r" b="b" t="t" l="l"/>
            <a:pathLst>
              <a:path h="7708629" w="7159389">
                <a:moveTo>
                  <a:pt x="0" y="0"/>
                </a:moveTo>
                <a:lnTo>
                  <a:pt x="7159389" y="0"/>
                </a:lnTo>
                <a:lnTo>
                  <a:pt x="7159389" y="7708629"/>
                </a:lnTo>
                <a:lnTo>
                  <a:pt x="0" y="7708629"/>
                </a:lnTo>
                <a:lnTo>
                  <a:pt x="0" y="0"/>
                </a:lnTo>
                <a:close/>
              </a:path>
            </a:pathLst>
          </a:custGeom>
          <a:blipFill>
            <a:blip r:embed="rId7"/>
            <a:stretch>
              <a:fillRect l="0" t="0" r="0" b="0"/>
            </a:stretch>
          </a:blipFill>
        </p:spPr>
      </p:sp>
      <p:sp>
        <p:nvSpPr>
          <p:cNvPr name="TextBox 8" id="8"/>
          <p:cNvSpPr txBox="true"/>
          <p:nvPr/>
        </p:nvSpPr>
        <p:spPr>
          <a:xfrm rot="26403">
            <a:off x="1429896" y="1213496"/>
            <a:ext cx="10920484" cy="798573"/>
          </a:xfrm>
          <a:prstGeom prst="rect">
            <a:avLst/>
          </a:prstGeom>
        </p:spPr>
        <p:txBody>
          <a:bodyPr anchor="t" rtlCol="false" tIns="0" lIns="0" bIns="0" rIns="0">
            <a:spAutoFit/>
          </a:bodyPr>
          <a:lstStyle/>
          <a:p>
            <a:pPr algn="l">
              <a:lnSpc>
                <a:spcPts val="5951"/>
              </a:lnSpc>
            </a:pPr>
            <a:r>
              <a:rPr lang="en-US" sz="6199" b="true">
                <a:solidFill>
                  <a:srgbClr val="303030"/>
                </a:solidFill>
                <a:latin typeface="Libre Franklin Heavy"/>
                <a:ea typeface="Libre Franklin Heavy"/>
                <a:cs typeface="Libre Franklin Heavy"/>
                <a:sym typeface="Libre Franklin Heavy"/>
              </a:rPr>
              <a:t>📲 Inheritance</a:t>
            </a:r>
          </a:p>
        </p:txBody>
      </p:sp>
      <p:grpSp>
        <p:nvGrpSpPr>
          <p:cNvPr name="Group 9" id="9"/>
          <p:cNvGrpSpPr/>
          <p:nvPr/>
        </p:nvGrpSpPr>
        <p:grpSpPr>
          <a:xfrm rot="0">
            <a:off x="9144000" y="2318319"/>
            <a:ext cx="8064038" cy="5650362"/>
            <a:chOff x="0" y="0"/>
            <a:chExt cx="10752050" cy="7533816"/>
          </a:xfrm>
        </p:grpSpPr>
        <p:grpSp>
          <p:nvGrpSpPr>
            <p:cNvPr name="Group 10" id="10"/>
            <p:cNvGrpSpPr/>
            <p:nvPr/>
          </p:nvGrpSpPr>
          <p:grpSpPr>
            <a:xfrm rot="0">
              <a:off x="0" y="0"/>
              <a:ext cx="10752050" cy="7533816"/>
              <a:chOff x="0" y="0"/>
              <a:chExt cx="2123862" cy="1488161"/>
            </a:xfrm>
          </p:grpSpPr>
          <p:sp>
            <p:nvSpPr>
              <p:cNvPr name="Freeform 11" id="11"/>
              <p:cNvSpPr/>
              <p:nvPr/>
            </p:nvSpPr>
            <p:spPr>
              <a:xfrm flipH="false" flipV="false" rot="0">
                <a:off x="0" y="0"/>
                <a:ext cx="2123862" cy="1488161"/>
              </a:xfrm>
              <a:custGeom>
                <a:avLst/>
                <a:gdLst/>
                <a:ahLst/>
                <a:cxnLst/>
                <a:rect r="r" b="b" t="t" l="l"/>
                <a:pathLst>
                  <a:path h="1488161" w="2123862">
                    <a:moveTo>
                      <a:pt x="29762" y="0"/>
                    </a:moveTo>
                    <a:lnTo>
                      <a:pt x="2094100" y="0"/>
                    </a:lnTo>
                    <a:cubicBezTo>
                      <a:pt x="2110537" y="0"/>
                      <a:pt x="2123862" y="13325"/>
                      <a:pt x="2123862" y="29762"/>
                    </a:cubicBezTo>
                    <a:lnTo>
                      <a:pt x="2123862" y="1458399"/>
                    </a:lnTo>
                    <a:cubicBezTo>
                      <a:pt x="2123862" y="1466293"/>
                      <a:pt x="2120726" y="1473863"/>
                      <a:pt x="2115145" y="1479444"/>
                    </a:cubicBezTo>
                    <a:cubicBezTo>
                      <a:pt x="2109563" y="1485026"/>
                      <a:pt x="2101993" y="1488161"/>
                      <a:pt x="2094100" y="1488161"/>
                    </a:cubicBezTo>
                    <a:lnTo>
                      <a:pt x="29762" y="1488161"/>
                    </a:lnTo>
                    <a:cubicBezTo>
                      <a:pt x="13325" y="1488161"/>
                      <a:pt x="0" y="1474836"/>
                      <a:pt x="0" y="1458399"/>
                    </a:cubicBezTo>
                    <a:lnTo>
                      <a:pt x="0" y="29762"/>
                    </a:lnTo>
                    <a:cubicBezTo>
                      <a:pt x="0" y="13325"/>
                      <a:pt x="13325" y="0"/>
                      <a:pt x="29762" y="0"/>
                    </a:cubicBezTo>
                    <a:close/>
                  </a:path>
                </a:pathLst>
              </a:custGeom>
              <a:solidFill>
                <a:srgbClr val="EFDEC6"/>
              </a:solidFill>
            </p:spPr>
          </p:sp>
          <p:sp>
            <p:nvSpPr>
              <p:cNvPr name="TextBox 12" id="12"/>
              <p:cNvSpPr txBox="true"/>
              <p:nvPr/>
            </p:nvSpPr>
            <p:spPr>
              <a:xfrm>
                <a:off x="0" y="-38100"/>
                <a:ext cx="2123862" cy="152626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341874" y="3992974"/>
              <a:ext cx="10068302" cy="1017638"/>
            </a:xfrm>
            <a:custGeom>
              <a:avLst/>
              <a:gdLst/>
              <a:ahLst/>
              <a:cxnLst/>
              <a:rect r="r" b="b" t="t" l="l"/>
              <a:pathLst>
                <a:path h="1017638" w="10068302">
                  <a:moveTo>
                    <a:pt x="0" y="0"/>
                  </a:moveTo>
                  <a:lnTo>
                    <a:pt x="10068302" y="0"/>
                  </a:lnTo>
                  <a:lnTo>
                    <a:pt x="10068302" y="1017638"/>
                  </a:lnTo>
                  <a:lnTo>
                    <a:pt x="0" y="1017638"/>
                  </a:lnTo>
                  <a:lnTo>
                    <a:pt x="0" y="0"/>
                  </a:lnTo>
                  <a:close/>
                </a:path>
              </a:pathLst>
            </a:custGeom>
            <a:blipFill>
              <a:blip r:embed="rId8"/>
              <a:stretch>
                <a:fillRect l="0" t="0" r="-6496" b="0"/>
              </a:stretch>
            </a:blipFill>
          </p:spPr>
        </p:sp>
        <p:sp>
          <p:nvSpPr>
            <p:cNvPr name="Freeform 14" id="14"/>
            <p:cNvSpPr/>
            <p:nvPr/>
          </p:nvSpPr>
          <p:spPr>
            <a:xfrm flipH="false" flipV="false" rot="0">
              <a:off x="341874" y="6015422"/>
              <a:ext cx="10068302" cy="1029249"/>
            </a:xfrm>
            <a:custGeom>
              <a:avLst/>
              <a:gdLst/>
              <a:ahLst/>
              <a:cxnLst/>
              <a:rect r="r" b="b" t="t" l="l"/>
              <a:pathLst>
                <a:path h="1029249" w="10068302">
                  <a:moveTo>
                    <a:pt x="0" y="0"/>
                  </a:moveTo>
                  <a:lnTo>
                    <a:pt x="10068302" y="0"/>
                  </a:lnTo>
                  <a:lnTo>
                    <a:pt x="10068302" y="1029249"/>
                  </a:lnTo>
                  <a:lnTo>
                    <a:pt x="0" y="1029249"/>
                  </a:lnTo>
                  <a:lnTo>
                    <a:pt x="0" y="0"/>
                  </a:lnTo>
                  <a:close/>
                </a:path>
              </a:pathLst>
            </a:custGeom>
            <a:blipFill>
              <a:blip r:embed="rId9"/>
              <a:stretch>
                <a:fillRect l="0" t="0" r="-3890" b="0"/>
              </a:stretch>
            </a:blipFill>
          </p:spPr>
        </p:sp>
        <p:sp>
          <p:nvSpPr>
            <p:cNvPr name="Freeform 15" id="15"/>
            <p:cNvSpPr/>
            <p:nvPr/>
          </p:nvSpPr>
          <p:spPr>
            <a:xfrm flipH="false" flipV="false" rot="0">
              <a:off x="341874" y="1921579"/>
              <a:ext cx="7855475" cy="1042312"/>
            </a:xfrm>
            <a:custGeom>
              <a:avLst/>
              <a:gdLst/>
              <a:ahLst/>
              <a:cxnLst/>
              <a:rect r="r" b="b" t="t" l="l"/>
              <a:pathLst>
                <a:path h="1042312" w="7855475">
                  <a:moveTo>
                    <a:pt x="0" y="0"/>
                  </a:moveTo>
                  <a:lnTo>
                    <a:pt x="7855475" y="0"/>
                  </a:lnTo>
                  <a:lnTo>
                    <a:pt x="7855475" y="1042312"/>
                  </a:lnTo>
                  <a:lnTo>
                    <a:pt x="0" y="1042312"/>
                  </a:lnTo>
                  <a:lnTo>
                    <a:pt x="0" y="0"/>
                  </a:lnTo>
                  <a:close/>
                </a:path>
              </a:pathLst>
            </a:custGeom>
            <a:blipFill>
              <a:blip r:embed="rId10"/>
              <a:stretch>
                <a:fillRect l="0" t="0" r="0" b="0"/>
              </a:stretch>
            </a:blipFill>
          </p:spPr>
        </p:sp>
        <p:sp>
          <p:nvSpPr>
            <p:cNvPr name="TextBox 16" id="16"/>
            <p:cNvSpPr txBox="true"/>
            <p:nvPr/>
          </p:nvSpPr>
          <p:spPr>
            <a:xfrm rot="0">
              <a:off x="216333" y="376200"/>
              <a:ext cx="10319385"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687B2F"/>
                  </a:solidFill>
                  <a:latin typeface="Open Sans Bold"/>
                  <a:ea typeface="Open Sans Bold"/>
                  <a:cs typeface="Open Sans Bold"/>
                  <a:sym typeface="Open Sans Bold"/>
                </a:rPr>
                <a:t>BotPlayer</a:t>
              </a:r>
              <a:r>
                <a:rPr lang="en-US" b="true" sz="2499">
                  <a:solidFill>
                    <a:srgbClr val="000000"/>
                  </a:solidFill>
                  <a:latin typeface="Open Sans Bold"/>
                  <a:ea typeface="Open Sans Bold"/>
                  <a:cs typeface="Open Sans Bold"/>
                  <a:sym typeface="Open Sans Bold"/>
                </a:rPr>
                <a:t> and </a:t>
              </a:r>
              <a:r>
                <a:rPr lang="en-US" b="true" sz="2499">
                  <a:solidFill>
                    <a:srgbClr val="687B2F"/>
                  </a:solidFill>
                  <a:latin typeface="Open Sans Bold"/>
                  <a:ea typeface="Open Sans Bold"/>
                  <a:cs typeface="Open Sans Bold"/>
                  <a:sym typeface="Open Sans Bold"/>
                </a:rPr>
                <a:t>HumanPlayer</a:t>
              </a:r>
              <a:r>
                <a:rPr lang="en-US" b="true" sz="2499">
                  <a:solidFill>
                    <a:srgbClr val="000000"/>
                  </a:solidFill>
                  <a:latin typeface="Open Sans Bold"/>
                  <a:ea typeface="Open Sans Bold"/>
                  <a:cs typeface="Open Sans Bold"/>
                  <a:sym typeface="Open Sans Bold"/>
                </a:rPr>
                <a:t> inherits from </a:t>
              </a:r>
              <a:r>
                <a:rPr lang="en-US" b="true" sz="2499">
                  <a:solidFill>
                    <a:srgbClr val="588FB5"/>
                  </a:solidFill>
                  <a:latin typeface="Open Sans Bold"/>
                  <a:ea typeface="Open Sans Bold"/>
                  <a:cs typeface="Open Sans Bold"/>
                  <a:sym typeface="Open Sans Bold"/>
                </a:rPr>
                <a:t>Player</a:t>
              </a:r>
            </a:p>
          </p:txBody>
        </p:sp>
        <p:sp>
          <p:nvSpPr>
            <p:cNvPr name="TextBox 17" id="17"/>
            <p:cNvSpPr txBox="true"/>
            <p:nvPr/>
          </p:nvSpPr>
          <p:spPr>
            <a:xfrm rot="0">
              <a:off x="341874" y="1304359"/>
              <a:ext cx="6643478" cy="515620"/>
            </a:xfrm>
            <a:prstGeom prst="rect">
              <a:avLst/>
            </a:prstGeom>
          </p:spPr>
          <p:txBody>
            <a:bodyPr anchor="t" rtlCol="false" tIns="0" lIns="0" bIns="0" rIns="0">
              <a:spAutoFit/>
            </a:bodyPr>
            <a:lstStyle/>
            <a:p>
              <a:pPr algn="l">
                <a:lnSpc>
                  <a:spcPts val="3359"/>
                </a:lnSpc>
                <a:spcBef>
                  <a:spcPct val="0"/>
                </a:spcBef>
              </a:pPr>
              <a:r>
                <a:rPr lang="en-US" b="true" sz="2400">
                  <a:solidFill>
                    <a:srgbClr val="303030"/>
                  </a:solidFill>
                  <a:latin typeface="Open Sans Bold"/>
                  <a:ea typeface="Open Sans Bold"/>
                  <a:cs typeface="Open Sans Bold"/>
                  <a:sym typeface="Open Sans Bold"/>
                </a:rPr>
                <a:t>Player.java</a:t>
              </a:r>
            </a:p>
          </p:txBody>
        </p:sp>
        <p:sp>
          <p:nvSpPr>
            <p:cNvPr name="TextBox 18" id="18"/>
            <p:cNvSpPr txBox="true"/>
            <p:nvPr/>
          </p:nvSpPr>
          <p:spPr>
            <a:xfrm rot="0">
              <a:off x="341874" y="5393122"/>
              <a:ext cx="8579027" cy="526506"/>
            </a:xfrm>
            <a:prstGeom prst="rect">
              <a:avLst/>
            </a:prstGeom>
          </p:spPr>
          <p:txBody>
            <a:bodyPr anchor="t" rtlCol="false" tIns="0" lIns="0" bIns="0" rIns="0">
              <a:spAutoFit/>
            </a:bodyPr>
            <a:lstStyle/>
            <a:p>
              <a:pPr algn="l">
                <a:lnSpc>
                  <a:spcPts val="3434"/>
                </a:lnSpc>
                <a:spcBef>
                  <a:spcPct val="0"/>
                </a:spcBef>
              </a:pPr>
              <a:r>
                <a:rPr lang="en-US" b="true" sz="2453">
                  <a:solidFill>
                    <a:srgbClr val="303030"/>
                  </a:solidFill>
                  <a:latin typeface="Open Sans Bold"/>
                  <a:ea typeface="Open Sans Bold"/>
                  <a:cs typeface="Open Sans Bold"/>
                  <a:sym typeface="Open Sans Bold"/>
                </a:rPr>
                <a:t>HumanPlayer.java</a:t>
              </a:r>
            </a:p>
          </p:txBody>
        </p:sp>
        <p:sp>
          <p:nvSpPr>
            <p:cNvPr name="TextBox 19" id="19"/>
            <p:cNvSpPr txBox="true"/>
            <p:nvPr/>
          </p:nvSpPr>
          <p:spPr>
            <a:xfrm rot="0">
              <a:off x="341874" y="3375754"/>
              <a:ext cx="6643478" cy="515621"/>
            </a:xfrm>
            <a:prstGeom prst="rect">
              <a:avLst/>
            </a:prstGeom>
          </p:spPr>
          <p:txBody>
            <a:bodyPr anchor="t" rtlCol="false" tIns="0" lIns="0" bIns="0" rIns="0">
              <a:spAutoFit/>
            </a:bodyPr>
            <a:lstStyle/>
            <a:p>
              <a:pPr algn="l">
                <a:lnSpc>
                  <a:spcPts val="3359"/>
                </a:lnSpc>
                <a:spcBef>
                  <a:spcPct val="0"/>
                </a:spcBef>
              </a:pPr>
              <a:r>
                <a:rPr lang="en-US" b="true" sz="2399">
                  <a:solidFill>
                    <a:srgbClr val="303030"/>
                  </a:solidFill>
                  <a:latin typeface="Open Sans Bold"/>
                  <a:ea typeface="Open Sans Bold"/>
                  <a:cs typeface="Open Sans Bold"/>
                  <a:sym typeface="Open Sans Bold"/>
                </a:rPr>
                <a:t>BotPlayer.java</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222768" y="1577548"/>
            <a:ext cx="5250484" cy="3356117"/>
            <a:chOff x="0" y="0"/>
            <a:chExt cx="1560703" cy="997604"/>
          </a:xfrm>
        </p:grpSpPr>
        <p:sp>
          <p:nvSpPr>
            <p:cNvPr name="Freeform 6" id="6"/>
            <p:cNvSpPr/>
            <p:nvPr/>
          </p:nvSpPr>
          <p:spPr>
            <a:xfrm flipH="false" flipV="false" rot="0">
              <a:off x="0" y="0"/>
              <a:ext cx="1560703" cy="997604"/>
            </a:xfrm>
            <a:custGeom>
              <a:avLst/>
              <a:gdLst/>
              <a:ahLst/>
              <a:cxnLst/>
              <a:rect r="r" b="b" t="t" l="l"/>
              <a:pathLst>
                <a:path h="997604" w="1560703">
                  <a:moveTo>
                    <a:pt x="35388" y="0"/>
                  </a:moveTo>
                  <a:lnTo>
                    <a:pt x="1525315" y="0"/>
                  </a:lnTo>
                  <a:cubicBezTo>
                    <a:pt x="1534700" y="0"/>
                    <a:pt x="1543702" y="3728"/>
                    <a:pt x="1550338" y="10365"/>
                  </a:cubicBezTo>
                  <a:cubicBezTo>
                    <a:pt x="1556975" y="17002"/>
                    <a:pt x="1560703" y="26003"/>
                    <a:pt x="1560703" y="35388"/>
                  </a:cubicBezTo>
                  <a:lnTo>
                    <a:pt x="1560703" y="962215"/>
                  </a:lnTo>
                  <a:cubicBezTo>
                    <a:pt x="1560703" y="971601"/>
                    <a:pt x="1556975" y="980602"/>
                    <a:pt x="1550338" y="987239"/>
                  </a:cubicBezTo>
                  <a:cubicBezTo>
                    <a:pt x="1543702" y="993875"/>
                    <a:pt x="1534700" y="997604"/>
                    <a:pt x="1525315" y="997604"/>
                  </a:cubicBezTo>
                  <a:lnTo>
                    <a:pt x="35388" y="997604"/>
                  </a:lnTo>
                  <a:cubicBezTo>
                    <a:pt x="26003" y="997604"/>
                    <a:pt x="17002" y="993875"/>
                    <a:pt x="10365" y="987239"/>
                  </a:cubicBezTo>
                  <a:cubicBezTo>
                    <a:pt x="3728" y="980602"/>
                    <a:pt x="0" y="971601"/>
                    <a:pt x="0" y="962215"/>
                  </a:cubicBezTo>
                  <a:lnTo>
                    <a:pt x="0" y="35388"/>
                  </a:lnTo>
                  <a:cubicBezTo>
                    <a:pt x="0" y="26003"/>
                    <a:pt x="3728" y="17002"/>
                    <a:pt x="10365" y="10365"/>
                  </a:cubicBezTo>
                  <a:cubicBezTo>
                    <a:pt x="17002" y="3728"/>
                    <a:pt x="26003" y="0"/>
                    <a:pt x="35388" y="0"/>
                  </a:cubicBezTo>
                  <a:close/>
                </a:path>
              </a:pathLst>
            </a:custGeom>
            <a:solidFill>
              <a:srgbClr val="D0AD2D">
                <a:alpha val="23922"/>
              </a:srgbClr>
            </a:solidFill>
          </p:spPr>
        </p:sp>
        <p:sp>
          <p:nvSpPr>
            <p:cNvPr name="TextBox 7" id="7"/>
            <p:cNvSpPr txBox="true"/>
            <p:nvPr/>
          </p:nvSpPr>
          <p:spPr>
            <a:xfrm>
              <a:off x="0" y="-38100"/>
              <a:ext cx="1560703" cy="1035704"/>
            </a:xfrm>
            <a:prstGeom prst="rect">
              <a:avLst/>
            </a:prstGeom>
          </p:spPr>
          <p:txBody>
            <a:bodyPr anchor="ctr" rtlCol="false" tIns="60330" lIns="60330" bIns="60330" rIns="60330"/>
            <a:lstStyle/>
            <a:p>
              <a:pPr algn="ctr">
                <a:lnSpc>
                  <a:spcPts val="2659"/>
                </a:lnSpc>
              </a:pPr>
            </a:p>
          </p:txBody>
        </p:sp>
      </p:grpSp>
      <p:sp>
        <p:nvSpPr>
          <p:cNvPr name="Freeform 8" id="8"/>
          <p:cNvSpPr/>
          <p:nvPr/>
        </p:nvSpPr>
        <p:spPr>
          <a:xfrm flipH="false" flipV="false" rot="0">
            <a:off x="11280035" y="1912464"/>
            <a:ext cx="5135951" cy="2686283"/>
          </a:xfrm>
          <a:custGeom>
            <a:avLst/>
            <a:gdLst/>
            <a:ahLst/>
            <a:cxnLst/>
            <a:rect r="r" b="b" t="t" l="l"/>
            <a:pathLst>
              <a:path h="2686283" w="5135951">
                <a:moveTo>
                  <a:pt x="0" y="0"/>
                </a:moveTo>
                <a:lnTo>
                  <a:pt x="5135951" y="0"/>
                </a:lnTo>
                <a:lnTo>
                  <a:pt x="5135951" y="2686284"/>
                </a:lnTo>
                <a:lnTo>
                  <a:pt x="0" y="2686284"/>
                </a:lnTo>
                <a:lnTo>
                  <a:pt x="0" y="0"/>
                </a:lnTo>
                <a:close/>
              </a:path>
            </a:pathLst>
          </a:custGeom>
          <a:blipFill>
            <a:blip r:embed="rId3"/>
            <a:stretch>
              <a:fillRect l="0" t="0" r="0" b="0"/>
            </a:stretch>
          </a:blipFill>
        </p:spPr>
      </p:sp>
      <p:grpSp>
        <p:nvGrpSpPr>
          <p:cNvPr name="Group 9" id="9"/>
          <p:cNvGrpSpPr/>
          <p:nvPr/>
        </p:nvGrpSpPr>
        <p:grpSpPr>
          <a:xfrm rot="0">
            <a:off x="11222768" y="5684718"/>
            <a:ext cx="5590698" cy="3573582"/>
            <a:chOff x="0" y="0"/>
            <a:chExt cx="1560703" cy="997604"/>
          </a:xfrm>
        </p:grpSpPr>
        <p:sp>
          <p:nvSpPr>
            <p:cNvPr name="Freeform 10" id="10"/>
            <p:cNvSpPr/>
            <p:nvPr/>
          </p:nvSpPr>
          <p:spPr>
            <a:xfrm flipH="false" flipV="false" rot="0">
              <a:off x="0" y="0"/>
              <a:ext cx="1560703" cy="997604"/>
            </a:xfrm>
            <a:custGeom>
              <a:avLst/>
              <a:gdLst/>
              <a:ahLst/>
              <a:cxnLst/>
              <a:rect r="r" b="b" t="t" l="l"/>
              <a:pathLst>
                <a:path h="997604" w="1560703">
                  <a:moveTo>
                    <a:pt x="33235" y="0"/>
                  </a:moveTo>
                  <a:lnTo>
                    <a:pt x="1527468" y="0"/>
                  </a:lnTo>
                  <a:cubicBezTo>
                    <a:pt x="1536283" y="0"/>
                    <a:pt x="1544736" y="3502"/>
                    <a:pt x="1550969" y="9734"/>
                  </a:cubicBezTo>
                  <a:cubicBezTo>
                    <a:pt x="1557202" y="15967"/>
                    <a:pt x="1560703" y="24420"/>
                    <a:pt x="1560703" y="33235"/>
                  </a:cubicBezTo>
                  <a:lnTo>
                    <a:pt x="1560703" y="964369"/>
                  </a:lnTo>
                  <a:cubicBezTo>
                    <a:pt x="1560703" y="973183"/>
                    <a:pt x="1557202" y="981636"/>
                    <a:pt x="1550969" y="987869"/>
                  </a:cubicBezTo>
                  <a:cubicBezTo>
                    <a:pt x="1544736" y="994102"/>
                    <a:pt x="1536283" y="997604"/>
                    <a:pt x="1527468" y="997604"/>
                  </a:cubicBezTo>
                  <a:lnTo>
                    <a:pt x="33235" y="997604"/>
                  </a:lnTo>
                  <a:cubicBezTo>
                    <a:pt x="14880" y="997604"/>
                    <a:pt x="0" y="982724"/>
                    <a:pt x="0" y="964369"/>
                  </a:cubicBezTo>
                  <a:lnTo>
                    <a:pt x="0" y="33235"/>
                  </a:lnTo>
                  <a:cubicBezTo>
                    <a:pt x="0" y="14880"/>
                    <a:pt x="14880" y="0"/>
                    <a:pt x="33235" y="0"/>
                  </a:cubicBezTo>
                  <a:close/>
                </a:path>
              </a:pathLst>
            </a:custGeom>
            <a:solidFill>
              <a:srgbClr val="D0AD2D">
                <a:alpha val="23922"/>
              </a:srgbClr>
            </a:solidFill>
          </p:spPr>
        </p:sp>
        <p:sp>
          <p:nvSpPr>
            <p:cNvPr name="TextBox 11" id="11"/>
            <p:cNvSpPr txBox="true"/>
            <p:nvPr/>
          </p:nvSpPr>
          <p:spPr>
            <a:xfrm>
              <a:off x="0" y="-38100"/>
              <a:ext cx="1560703" cy="1035704"/>
            </a:xfrm>
            <a:prstGeom prst="rect">
              <a:avLst/>
            </a:prstGeom>
          </p:spPr>
          <p:txBody>
            <a:bodyPr anchor="ctr" rtlCol="false" tIns="60330" lIns="60330" bIns="60330" rIns="60330"/>
            <a:lstStyle/>
            <a:p>
              <a:pPr algn="ctr">
                <a:lnSpc>
                  <a:spcPts val="2659"/>
                </a:lnSpc>
              </a:pPr>
            </a:p>
          </p:txBody>
        </p:sp>
      </p:grpSp>
      <p:sp>
        <p:nvSpPr>
          <p:cNvPr name="Freeform 12" id="12"/>
          <p:cNvSpPr/>
          <p:nvPr/>
        </p:nvSpPr>
        <p:spPr>
          <a:xfrm flipH="false" flipV="false" rot="0">
            <a:off x="11562982" y="5887508"/>
            <a:ext cx="4910271" cy="3443680"/>
          </a:xfrm>
          <a:custGeom>
            <a:avLst/>
            <a:gdLst/>
            <a:ahLst/>
            <a:cxnLst/>
            <a:rect r="r" b="b" t="t" l="l"/>
            <a:pathLst>
              <a:path h="3443680" w="4910271">
                <a:moveTo>
                  <a:pt x="0" y="0"/>
                </a:moveTo>
                <a:lnTo>
                  <a:pt x="4910270" y="0"/>
                </a:lnTo>
                <a:lnTo>
                  <a:pt x="4910270" y="3443681"/>
                </a:lnTo>
                <a:lnTo>
                  <a:pt x="0" y="3443681"/>
                </a:lnTo>
                <a:lnTo>
                  <a:pt x="0" y="0"/>
                </a:lnTo>
                <a:close/>
              </a:path>
            </a:pathLst>
          </a:custGeom>
          <a:blipFill>
            <a:blip r:embed="rId4"/>
            <a:stretch>
              <a:fillRect l="-4482" t="-2931" r="0" b="0"/>
            </a:stretch>
          </a:blipFill>
        </p:spPr>
      </p:sp>
      <p:sp>
        <p:nvSpPr>
          <p:cNvPr name="TextBox 13" id="13"/>
          <p:cNvSpPr txBox="true"/>
          <p:nvPr/>
        </p:nvSpPr>
        <p:spPr>
          <a:xfrm rot="0">
            <a:off x="1320423" y="1209675"/>
            <a:ext cx="9377099" cy="957573"/>
          </a:xfrm>
          <a:prstGeom prst="rect">
            <a:avLst/>
          </a:prstGeom>
        </p:spPr>
        <p:txBody>
          <a:bodyPr anchor="t" rtlCol="false" tIns="0" lIns="0" bIns="0" rIns="0">
            <a:spAutoFit/>
          </a:bodyPr>
          <a:lstStyle/>
          <a:p>
            <a:pPr algn="ctr">
              <a:lnSpc>
                <a:spcPts val="7180"/>
              </a:lnSpc>
            </a:pPr>
            <a:r>
              <a:rPr lang="en-US" b="true" sz="7479">
                <a:solidFill>
                  <a:srgbClr val="303030"/>
                </a:solidFill>
                <a:latin typeface="Libre Franklin Heavy"/>
                <a:ea typeface="Libre Franklin Heavy"/>
                <a:cs typeface="Libre Franklin Heavy"/>
                <a:sym typeface="Libre Franklin Heavy"/>
              </a:rPr>
              <a:t>♻️ Code Reusability</a:t>
            </a:r>
          </a:p>
        </p:txBody>
      </p:sp>
      <p:sp>
        <p:nvSpPr>
          <p:cNvPr name="TextBox 14" id="14"/>
          <p:cNvSpPr txBox="true"/>
          <p:nvPr/>
        </p:nvSpPr>
        <p:spPr>
          <a:xfrm rot="0">
            <a:off x="1574975" y="2958615"/>
            <a:ext cx="8538889" cy="5033921"/>
          </a:xfrm>
          <a:prstGeom prst="rect">
            <a:avLst/>
          </a:prstGeom>
        </p:spPr>
        <p:txBody>
          <a:bodyPr anchor="t" rtlCol="false" tIns="0" lIns="0" bIns="0" rIns="0">
            <a:spAutoFit/>
          </a:bodyPr>
          <a:lstStyle/>
          <a:p>
            <a:pPr algn="just" marL="822683" indent="-411342" lvl="1">
              <a:lnSpc>
                <a:spcPts val="4420"/>
              </a:lnSpc>
              <a:buFont typeface="Arial"/>
              <a:buChar char="•"/>
            </a:pPr>
            <a:r>
              <a:rPr lang="en-US" sz="3810" spc="293">
                <a:solidFill>
                  <a:srgbClr val="303030"/>
                </a:solidFill>
                <a:latin typeface="Libre Franklin"/>
                <a:ea typeface="Libre Franklin"/>
                <a:cs typeface="Libre Franklin"/>
                <a:sym typeface="Libre Franklin"/>
              </a:rPr>
              <a:t>Reused code by designing general-purpose classes like Player, then extended them to create BotPlayer and HumanPlayer.</a:t>
            </a:r>
          </a:p>
          <a:p>
            <a:pPr algn="just">
              <a:lnSpc>
                <a:spcPts val="4420"/>
              </a:lnSpc>
            </a:pPr>
          </a:p>
          <a:p>
            <a:pPr algn="just">
              <a:lnSpc>
                <a:spcPts val="4420"/>
              </a:lnSpc>
            </a:pPr>
            <a:r>
              <a:rPr lang="en-US" sz="3810" spc="293">
                <a:solidFill>
                  <a:srgbClr val="303030"/>
                </a:solidFill>
                <a:latin typeface="Libre Franklin"/>
                <a:ea typeface="Libre Franklin"/>
                <a:cs typeface="Libre Franklin"/>
                <a:sym typeface="Libre Franklin"/>
              </a:rPr>
              <a:t>This </a:t>
            </a:r>
            <a:r>
              <a:rPr lang="en-US" b="true" sz="3810" spc="293">
                <a:solidFill>
                  <a:srgbClr val="303030"/>
                </a:solidFill>
                <a:latin typeface="Libre Franklin Bold"/>
                <a:ea typeface="Libre Franklin Bold"/>
                <a:cs typeface="Libre Franklin Bold"/>
                <a:sym typeface="Libre Franklin Bold"/>
              </a:rPr>
              <a:t>prevents</a:t>
            </a:r>
            <a:r>
              <a:rPr lang="en-US" sz="3810" spc="293">
                <a:solidFill>
                  <a:srgbClr val="303030"/>
                </a:solidFill>
                <a:latin typeface="Libre Franklin"/>
                <a:ea typeface="Libre Franklin"/>
                <a:cs typeface="Libre Franklin"/>
                <a:sym typeface="Libre Franklin"/>
              </a:rPr>
              <a:t> code duplication and made it </a:t>
            </a:r>
            <a:r>
              <a:rPr lang="en-US" b="true" sz="3810" spc="293">
                <a:solidFill>
                  <a:srgbClr val="303030"/>
                </a:solidFill>
                <a:latin typeface="Libre Franklin Bold"/>
                <a:ea typeface="Libre Franklin Bold"/>
                <a:cs typeface="Libre Franklin Bold"/>
                <a:sym typeface="Libre Franklin Bold"/>
              </a:rPr>
              <a:t>easier</a:t>
            </a:r>
            <a:r>
              <a:rPr lang="en-US" sz="3810" spc="293">
                <a:solidFill>
                  <a:srgbClr val="303030"/>
                </a:solidFill>
                <a:latin typeface="Libre Franklin"/>
                <a:ea typeface="Libre Franklin"/>
                <a:cs typeface="Libre Franklin"/>
                <a:sym typeface="Libre Franklin"/>
              </a:rPr>
              <a:t> to add new player types in the future.</a:t>
            </a:r>
          </a:p>
        </p:txBody>
      </p:sp>
      <p:sp>
        <p:nvSpPr>
          <p:cNvPr name="TextBox 15" id="15"/>
          <p:cNvSpPr txBox="true"/>
          <p:nvPr/>
        </p:nvSpPr>
        <p:spPr>
          <a:xfrm rot="0">
            <a:off x="1713437" y="2167248"/>
            <a:ext cx="6868376" cy="357389"/>
          </a:xfrm>
          <a:prstGeom prst="rect">
            <a:avLst/>
          </a:prstGeom>
        </p:spPr>
        <p:txBody>
          <a:bodyPr anchor="t" rtlCol="false" tIns="0" lIns="0" bIns="0" rIns="0">
            <a:spAutoFit/>
          </a:bodyPr>
          <a:lstStyle/>
          <a:p>
            <a:pPr algn="just">
              <a:lnSpc>
                <a:spcPts val="2759"/>
              </a:lnSpc>
            </a:pPr>
            <a:r>
              <a:rPr lang="en-US" sz="2379" spc="183">
                <a:solidFill>
                  <a:srgbClr val="303030"/>
                </a:solidFill>
                <a:latin typeface="Libre Franklin"/>
                <a:ea typeface="Libre Franklin"/>
                <a:cs typeface="Libre Franklin"/>
                <a:sym typeface="Libre Franklin"/>
              </a:rPr>
              <a:t>Write Once, Use Everywhere</a:t>
            </a:r>
          </a:p>
        </p:txBody>
      </p:sp>
      <p:sp>
        <p:nvSpPr>
          <p:cNvPr name="TextBox 16" id="16"/>
          <p:cNvSpPr txBox="true"/>
          <p:nvPr/>
        </p:nvSpPr>
        <p:spPr>
          <a:xfrm rot="0">
            <a:off x="11283745" y="1199732"/>
            <a:ext cx="2414640" cy="398241"/>
          </a:xfrm>
          <a:prstGeom prst="rect">
            <a:avLst/>
          </a:prstGeom>
        </p:spPr>
        <p:txBody>
          <a:bodyPr anchor="t" rtlCol="false" tIns="0" lIns="0" bIns="0" rIns="0">
            <a:spAutoFit/>
          </a:bodyPr>
          <a:lstStyle/>
          <a:p>
            <a:pPr algn="just">
              <a:lnSpc>
                <a:spcPts val="3114"/>
              </a:lnSpc>
            </a:pPr>
            <a:r>
              <a:rPr lang="en-US" b="true" sz="2684" spc="381">
                <a:solidFill>
                  <a:srgbClr val="000000"/>
                </a:solidFill>
                <a:latin typeface="Libre Franklin Bold"/>
                <a:ea typeface="Libre Franklin Bold"/>
                <a:cs typeface="Libre Franklin Bold"/>
                <a:sym typeface="Libre Franklin Bold"/>
              </a:rPr>
              <a:t>Our code:</a:t>
            </a:r>
          </a:p>
        </p:txBody>
      </p:sp>
      <p:sp>
        <p:nvSpPr>
          <p:cNvPr name="TextBox 17" id="17"/>
          <p:cNvSpPr txBox="true"/>
          <p:nvPr/>
        </p:nvSpPr>
        <p:spPr>
          <a:xfrm rot="0">
            <a:off x="11222768" y="5320198"/>
            <a:ext cx="2926739" cy="398241"/>
          </a:xfrm>
          <a:prstGeom prst="rect">
            <a:avLst/>
          </a:prstGeom>
        </p:spPr>
        <p:txBody>
          <a:bodyPr anchor="t" rtlCol="false" tIns="0" lIns="0" bIns="0" rIns="0">
            <a:spAutoFit/>
          </a:bodyPr>
          <a:lstStyle/>
          <a:p>
            <a:pPr algn="just">
              <a:lnSpc>
                <a:spcPts val="3114"/>
              </a:lnSpc>
            </a:pPr>
            <a:r>
              <a:rPr lang="en-US" b="true" sz="2684" spc="381">
                <a:solidFill>
                  <a:srgbClr val="000000"/>
                </a:solidFill>
                <a:latin typeface="Libre Franklin Bold"/>
                <a:ea typeface="Libre Franklin Bold"/>
                <a:cs typeface="Libre Franklin Bold"/>
                <a:sym typeface="Libre Franklin Bold"/>
              </a:rPr>
              <a:t>Bad practice: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570100" y="3186429"/>
            <a:ext cx="6460244" cy="4178829"/>
          </a:xfrm>
          <a:custGeom>
            <a:avLst/>
            <a:gdLst/>
            <a:ahLst/>
            <a:cxnLst/>
            <a:rect r="r" b="b" t="t" l="l"/>
            <a:pathLst>
              <a:path h="4178829" w="6460244">
                <a:moveTo>
                  <a:pt x="0" y="0"/>
                </a:moveTo>
                <a:lnTo>
                  <a:pt x="6460244" y="0"/>
                </a:lnTo>
                <a:lnTo>
                  <a:pt x="6460244" y="4178829"/>
                </a:lnTo>
                <a:lnTo>
                  <a:pt x="0" y="4178829"/>
                </a:lnTo>
                <a:lnTo>
                  <a:pt x="0" y="0"/>
                </a:lnTo>
                <a:close/>
              </a:path>
            </a:pathLst>
          </a:custGeom>
          <a:blipFill>
            <a:blip r:embed="rId7"/>
            <a:stretch>
              <a:fillRect l="0" t="0" r="0" b="0"/>
            </a:stretch>
          </a:blipFill>
        </p:spPr>
      </p:sp>
      <p:sp>
        <p:nvSpPr>
          <p:cNvPr name="Freeform 8" id="8"/>
          <p:cNvSpPr/>
          <p:nvPr/>
        </p:nvSpPr>
        <p:spPr>
          <a:xfrm flipH="false" flipV="false" rot="0">
            <a:off x="14196592" y="5213981"/>
            <a:ext cx="2525437" cy="2500183"/>
          </a:xfrm>
          <a:custGeom>
            <a:avLst/>
            <a:gdLst/>
            <a:ahLst/>
            <a:cxnLst/>
            <a:rect r="r" b="b" t="t" l="l"/>
            <a:pathLst>
              <a:path h="2500183" w="2525437">
                <a:moveTo>
                  <a:pt x="0" y="0"/>
                </a:moveTo>
                <a:lnTo>
                  <a:pt x="2525437" y="0"/>
                </a:lnTo>
                <a:lnTo>
                  <a:pt x="2525437" y="2500182"/>
                </a:lnTo>
                <a:lnTo>
                  <a:pt x="0" y="2500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839203" y="1685913"/>
            <a:ext cx="7992749" cy="957573"/>
          </a:xfrm>
          <a:prstGeom prst="rect">
            <a:avLst/>
          </a:prstGeom>
        </p:spPr>
        <p:txBody>
          <a:bodyPr anchor="t" rtlCol="false" tIns="0" lIns="0" bIns="0" rIns="0">
            <a:spAutoFit/>
          </a:bodyPr>
          <a:lstStyle/>
          <a:p>
            <a:pPr algn="ctr">
              <a:lnSpc>
                <a:spcPts val="7180"/>
              </a:lnSpc>
            </a:pPr>
            <a:r>
              <a:rPr lang="en-US" b="true" sz="7479">
                <a:solidFill>
                  <a:srgbClr val="303030"/>
                </a:solidFill>
                <a:latin typeface="Libre Franklin Heavy"/>
                <a:ea typeface="Libre Franklin Heavy"/>
                <a:cs typeface="Libre Franklin Heavy"/>
                <a:sym typeface="Libre Franklin Heavy"/>
              </a:rPr>
              <a:t>𝌡 Polymorphism </a:t>
            </a:r>
          </a:p>
        </p:txBody>
      </p:sp>
      <p:sp>
        <p:nvSpPr>
          <p:cNvPr name="TextBox 10" id="10"/>
          <p:cNvSpPr txBox="true"/>
          <p:nvPr/>
        </p:nvSpPr>
        <p:spPr>
          <a:xfrm rot="0">
            <a:off x="2115503" y="3258457"/>
            <a:ext cx="7716450" cy="5039630"/>
          </a:xfrm>
          <a:prstGeom prst="rect">
            <a:avLst/>
          </a:prstGeom>
        </p:spPr>
        <p:txBody>
          <a:bodyPr anchor="t" rtlCol="false" tIns="0" lIns="0" bIns="0" rIns="0">
            <a:spAutoFit/>
          </a:bodyPr>
          <a:lstStyle/>
          <a:p>
            <a:pPr algn="just">
              <a:lnSpc>
                <a:spcPts val="4046"/>
              </a:lnSpc>
            </a:pPr>
            <a:r>
              <a:rPr lang="en-US" sz="3065" spc="472">
                <a:solidFill>
                  <a:srgbClr val="303030"/>
                </a:solidFill>
                <a:latin typeface="Libre Franklin"/>
                <a:ea typeface="Libre Franklin"/>
                <a:cs typeface="Libre Franklin"/>
                <a:sym typeface="Libre Franklin"/>
              </a:rPr>
              <a:t>Polymorphism lets one method call work differently depending on the object’s real type.</a:t>
            </a:r>
          </a:p>
          <a:p>
            <a:pPr algn="just">
              <a:lnSpc>
                <a:spcPts val="4046"/>
              </a:lnSpc>
            </a:pPr>
          </a:p>
          <a:p>
            <a:pPr algn="just">
              <a:lnSpc>
                <a:spcPts val="4046"/>
              </a:lnSpc>
            </a:pPr>
            <a:r>
              <a:rPr lang="en-US" sz="3065" spc="472">
                <a:solidFill>
                  <a:srgbClr val="303030"/>
                </a:solidFill>
                <a:latin typeface="Libre Franklin"/>
                <a:ea typeface="Libre Franklin"/>
                <a:cs typeface="Libre Franklin"/>
                <a:sym typeface="Libre Franklin"/>
              </a:rPr>
              <a:t>What if we want new class AIPlayer?</a:t>
            </a:r>
          </a:p>
          <a:p>
            <a:pPr algn="just">
              <a:lnSpc>
                <a:spcPts val="4046"/>
              </a:lnSpc>
            </a:pPr>
          </a:p>
          <a:p>
            <a:pPr algn="just">
              <a:lnSpc>
                <a:spcPts val="4046"/>
              </a:lnSpc>
            </a:pPr>
            <a:r>
              <a:rPr lang="en-US" sz="3065" spc="472">
                <a:solidFill>
                  <a:srgbClr val="303030"/>
                </a:solidFill>
                <a:latin typeface="Libre Franklin"/>
                <a:ea typeface="Libre Franklin"/>
                <a:cs typeface="Libre Franklin"/>
                <a:sym typeface="Libre Franklin"/>
              </a:rPr>
              <a:t>Polymorphism allows us to add new classes without changing existing code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58334" y="3104461"/>
            <a:ext cx="15071366" cy="5763484"/>
            <a:chOff x="0" y="0"/>
            <a:chExt cx="3969413" cy="1517955"/>
          </a:xfrm>
        </p:grpSpPr>
        <p:sp>
          <p:nvSpPr>
            <p:cNvPr name="Freeform 6" id="6"/>
            <p:cNvSpPr/>
            <p:nvPr/>
          </p:nvSpPr>
          <p:spPr>
            <a:xfrm flipH="false" flipV="false" rot="0">
              <a:off x="0" y="0"/>
              <a:ext cx="3969414" cy="1517955"/>
            </a:xfrm>
            <a:custGeom>
              <a:avLst/>
              <a:gdLst/>
              <a:ahLst/>
              <a:cxnLst/>
              <a:rect r="r" b="b" t="t" l="l"/>
              <a:pathLst>
                <a:path h="1517955" w="3969414">
                  <a:moveTo>
                    <a:pt x="0" y="0"/>
                  </a:moveTo>
                  <a:lnTo>
                    <a:pt x="3969414" y="0"/>
                  </a:lnTo>
                  <a:lnTo>
                    <a:pt x="3969414" y="1517955"/>
                  </a:lnTo>
                  <a:lnTo>
                    <a:pt x="0" y="1517955"/>
                  </a:lnTo>
                  <a:close/>
                </a:path>
              </a:pathLst>
            </a:custGeom>
            <a:solidFill>
              <a:srgbClr val="EFDEC6"/>
            </a:solidFill>
          </p:spPr>
        </p:sp>
        <p:sp>
          <p:nvSpPr>
            <p:cNvPr name="TextBox 7" id="7"/>
            <p:cNvSpPr txBox="true"/>
            <p:nvPr/>
          </p:nvSpPr>
          <p:spPr>
            <a:xfrm>
              <a:off x="0" y="-38100"/>
              <a:ext cx="3969413" cy="155605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867778" y="4091133"/>
            <a:ext cx="5342707" cy="702603"/>
          </a:xfrm>
          <a:custGeom>
            <a:avLst/>
            <a:gdLst/>
            <a:ahLst/>
            <a:cxnLst/>
            <a:rect r="r" b="b" t="t" l="l"/>
            <a:pathLst>
              <a:path h="702603" w="5342707">
                <a:moveTo>
                  <a:pt x="0" y="0"/>
                </a:moveTo>
                <a:lnTo>
                  <a:pt x="5342707" y="0"/>
                </a:lnTo>
                <a:lnTo>
                  <a:pt x="5342707" y="702603"/>
                </a:lnTo>
                <a:lnTo>
                  <a:pt x="0" y="702603"/>
                </a:lnTo>
                <a:lnTo>
                  <a:pt x="0" y="0"/>
                </a:lnTo>
                <a:close/>
              </a:path>
            </a:pathLst>
          </a:custGeom>
          <a:blipFill>
            <a:blip r:embed="rId3"/>
            <a:stretch>
              <a:fillRect l="0" t="0" r="0" b="0"/>
            </a:stretch>
          </a:blipFill>
        </p:spPr>
      </p:sp>
      <p:sp>
        <p:nvSpPr>
          <p:cNvPr name="Freeform 9" id="9"/>
          <p:cNvSpPr/>
          <p:nvPr/>
        </p:nvSpPr>
        <p:spPr>
          <a:xfrm flipH="false" flipV="false" rot="0">
            <a:off x="9847578" y="3876686"/>
            <a:ext cx="6434270" cy="4634685"/>
          </a:xfrm>
          <a:custGeom>
            <a:avLst/>
            <a:gdLst/>
            <a:ahLst/>
            <a:cxnLst/>
            <a:rect r="r" b="b" t="t" l="l"/>
            <a:pathLst>
              <a:path h="4634685" w="6434270">
                <a:moveTo>
                  <a:pt x="0" y="0"/>
                </a:moveTo>
                <a:lnTo>
                  <a:pt x="6434271" y="0"/>
                </a:lnTo>
                <a:lnTo>
                  <a:pt x="6434271" y="4634685"/>
                </a:lnTo>
                <a:lnTo>
                  <a:pt x="0" y="4634685"/>
                </a:lnTo>
                <a:lnTo>
                  <a:pt x="0" y="0"/>
                </a:lnTo>
                <a:close/>
              </a:path>
            </a:pathLst>
          </a:custGeom>
          <a:blipFill>
            <a:blip r:embed="rId4"/>
            <a:stretch>
              <a:fillRect l="0" t="0" r="0" b="0"/>
            </a:stretch>
          </a:blipFill>
        </p:spPr>
      </p:sp>
      <p:sp>
        <p:nvSpPr>
          <p:cNvPr name="Freeform 10" id="10"/>
          <p:cNvSpPr/>
          <p:nvPr/>
        </p:nvSpPr>
        <p:spPr>
          <a:xfrm flipH="false" flipV="false" rot="0">
            <a:off x="1839203" y="6194028"/>
            <a:ext cx="7494066" cy="1477248"/>
          </a:xfrm>
          <a:custGeom>
            <a:avLst/>
            <a:gdLst/>
            <a:ahLst/>
            <a:cxnLst/>
            <a:rect r="r" b="b" t="t" l="l"/>
            <a:pathLst>
              <a:path h="1477248" w="7494066">
                <a:moveTo>
                  <a:pt x="0" y="0"/>
                </a:moveTo>
                <a:lnTo>
                  <a:pt x="7494066" y="0"/>
                </a:lnTo>
                <a:lnTo>
                  <a:pt x="7494066" y="1477248"/>
                </a:lnTo>
                <a:lnTo>
                  <a:pt x="0" y="1477248"/>
                </a:lnTo>
                <a:lnTo>
                  <a:pt x="0" y="0"/>
                </a:lnTo>
                <a:close/>
              </a:path>
            </a:pathLst>
          </a:custGeom>
          <a:blipFill>
            <a:blip r:embed="rId5"/>
            <a:stretch>
              <a:fillRect l="0" t="0" r="0" b="0"/>
            </a:stretch>
          </a:blipFill>
        </p:spPr>
      </p:sp>
      <p:sp>
        <p:nvSpPr>
          <p:cNvPr name="TextBox 11" id="11"/>
          <p:cNvSpPr txBox="true"/>
          <p:nvPr/>
        </p:nvSpPr>
        <p:spPr>
          <a:xfrm rot="0">
            <a:off x="1839203" y="1685913"/>
            <a:ext cx="7992749" cy="957573"/>
          </a:xfrm>
          <a:prstGeom prst="rect">
            <a:avLst/>
          </a:prstGeom>
        </p:spPr>
        <p:txBody>
          <a:bodyPr anchor="t" rtlCol="false" tIns="0" lIns="0" bIns="0" rIns="0">
            <a:spAutoFit/>
          </a:bodyPr>
          <a:lstStyle/>
          <a:p>
            <a:pPr algn="ctr">
              <a:lnSpc>
                <a:spcPts val="7180"/>
              </a:lnSpc>
            </a:pPr>
            <a:r>
              <a:rPr lang="en-US" b="true" sz="7479">
                <a:solidFill>
                  <a:srgbClr val="303030"/>
                </a:solidFill>
                <a:latin typeface="Libre Franklin Heavy"/>
                <a:ea typeface="Libre Franklin Heavy"/>
                <a:cs typeface="Libre Franklin Heavy"/>
                <a:sym typeface="Libre Franklin Heavy"/>
              </a:rPr>
              <a:t>𝌡 Polymorphism </a:t>
            </a:r>
          </a:p>
        </p:txBody>
      </p:sp>
      <p:sp>
        <p:nvSpPr>
          <p:cNvPr name="TextBox 12" id="12"/>
          <p:cNvSpPr txBox="true"/>
          <p:nvPr/>
        </p:nvSpPr>
        <p:spPr>
          <a:xfrm rot="0">
            <a:off x="1839203" y="3441516"/>
            <a:ext cx="4982609" cy="396240"/>
          </a:xfrm>
          <a:prstGeom prst="rect">
            <a:avLst/>
          </a:prstGeom>
        </p:spPr>
        <p:txBody>
          <a:bodyPr anchor="t" rtlCol="false" tIns="0" lIns="0" bIns="0" rIns="0">
            <a:spAutoFit/>
          </a:bodyPr>
          <a:lstStyle/>
          <a:p>
            <a:pPr algn="l">
              <a:lnSpc>
                <a:spcPts val="3359"/>
              </a:lnSpc>
              <a:spcBef>
                <a:spcPct val="0"/>
              </a:spcBef>
            </a:pPr>
            <a:r>
              <a:rPr lang="en-US" b="true" sz="2400">
                <a:solidFill>
                  <a:srgbClr val="303030"/>
                </a:solidFill>
                <a:latin typeface="Open Sans Bold"/>
                <a:ea typeface="Open Sans Bold"/>
                <a:cs typeface="Open Sans Bold"/>
                <a:sym typeface="Open Sans Bold"/>
              </a:rPr>
              <a:t>Player.java</a:t>
            </a:r>
          </a:p>
        </p:txBody>
      </p:sp>
      <p:sp>
        <p:nvSpPr>
          <p:cNvPr name="TextBox 13" id="13"/>
          <p:cNvSpPr txBox="true"/>
          <p:nvPr/>
        </p:nvSpPr>
        <p:spPr>
          <a:xfrm rot="0">
            <a:off x="9847578" y="3332895"/>
            <a:ext cx="6434270" cy="404405"/>
          </a:xfrm>
          <a:prstGeom prst="rect">
            <a:avLst/>
          </a:prstGeom>
        </p:spPr>
        <p:txBody>
          <a:bodyPr anchor="t" rtlCol="false" tIns="0" lIns="0" bIns="0" rIns="0">
            <a:spAutoFit/>
          </a:bodyPr>
          <a:lstStyle/>
          <a:p>
            <a:pPr algn="l">
              <a:lnSpc>
                <a:spcPts val="3434"/>
              </a:lnSpc>
              <a:spcBef>
                <a:spcPct val="0"/>
              </a:spcBef>
            </a:pPr>
            <a:r>
              <a:rPr lang="en-US" b="true" sz="2453">
                <a:solidFill>
                  <a:srgbClr val="303030"/>
                </a:solidFill>
                <a:latin typeface="Open Sans Bold"/>
                <a:ea typeface="Open Sans Bold"/>
                <a:cs typeface="Open Sans Bold"/>
                <a:sym typeface="Open Sans Bold"/>
              </a:rPr>
              <a:t>HumanPlayer.java</a:t>
            </a:r>
          </a:p>
        </p:txBody>
      </p:sp>
      <p:sp>
        <p:nvSpPr>
          <p:cNvPr name="TextBox 14" id="14"/>
          <p:cNvSpPr txBox="true"/>
          <p:nvPr/>
        </p:nvSpPr>
        <p:spPr>
          <a:xfrm rot="0">
            <a:off x="1839203" y="5617968"/>
            <a:ext cx="4982609" cy="396240"/>
          </a:xfrm>
          <a:prstGeom prst="rect">
            <a:avLst/>
          </a:prstGeom>
        </p:spPr>
        <p:txBody>
          <a:bodyPr anchor="t" rtlCol="false" tIns="0" lIns="0" bIns="0" rIns="0">
            <a:spAutoFit/>
          </a:bodyPr>
          <a:lstStyle/>
          <a:p>
            <a:pPr algn="l">
              <a:lnSpc>
                <a:spcPts val="3359"/>
              </a:lnSpc>
              <a:spcBef>
                <a:spcPct val="0"/>
              </a:spcBef>
            </a:pPr>
            <a:r>
              <a:rPr lang="en-US" b="true" sz="2399">
                <a:solidFill>
                  <a:srgbClr val="303030"/>
                </a:solidFill>
                <a:latin typeface="Open Sans Bold"/>
                <a:ea typeface="Open Sans Bold"/>
                <a:cs typeface="Open Sans Bold"/>
                <a:sym typeface="Open Sans Bold"/>
              </a:rPr>
              <a:t>BotPlayer.java</a:t>
            </a:r>
          </a:p>
        </p:txBody>
      </p:sp>
      <p:sp>
        <p:nvSpPr>
          <p:cNvPr name="Freeform 15" id="15"/>
          <p:cNvSpPr/>
          <p:nvPr/>
        </p:nvSpPr>
        <p:spPr>
          <a:xfrm flipH="false" flipV="false" rot="0">
            <a:off x="-5879"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6645480"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58334" y="3104461"/>
            <a:ext cx="15071366" cy="5763484"/>
            <a:chOff x="0" y="0"/>
            <a:chExt cx="3969413" cy="1517955"/>
          </a:xfrm>
        </p:grpSpPr>
        <p:sp>
          <p:nvSpPr>
            <p:cNvPr name="Freeform 6" id="6"/>
            <p:cNvSpPr/>
            <p:nvPr/>
          </p:nvSpPr>
          <p:spPr>
            <a:xfrm flipH="false" flipV="false" rot="0">
              <a:off x="0" y="0"/>
              <a:ext cx="3969414" cy="1517955"/>
            </a:xfrm>
            <a:custGeom>
              <a:avLst/>
              <a:gdLst/>
              <a:ahLst/>
              <a:cxnLst/>
              <a:rect r="r" b="b" t="t" l="l"/>
              <a:pathLst>
                <a:path h="1517955" w="3969414">
                  <a:moveTo>
                    <a:pt x="0" y="0"/>
                  </a:moveTo>
                  <a:lnTo>
                    <a:pt x="3969414" y="0"/>
                  </a:lnTo>
                  <a:lnTo>
                    <a:pt x="3969414" y="1517955"/>
                  </a:lnTo>
                  <a:lnTo>
                    <a:pt x="0" y="1517955"/>
                  </a:lnTo>
                  <a:close/>
                </a:path>
              </a:pathLst>
            </a:custGeom>
            <a:solidFill>
              <a:srgbClr val="EFDEC6"/>
            </a:solidFill>
          </p:spPr>
        </p:sp>
        <p:sp>
          <p:nvSpPr>
            <p:cNvPr name="TextBox 7" id="7"/>
            <p:cNvSpPr txBox="true"/>
            <p:nvPr/>
          </p:nvSpPr>
          <p:spPr>
            <a:xfrm>
              <a:off x="0" y="-38100"/>
              <a:ext cx="3969413" cy="155605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879"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645480"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839203" y="4131208"/>
            <a:ext cx="10157400" cy="818468"/>
          </a:xfrm>
          <a:custGeom>
            <a:avLst/>
            <a:gdLst/>
            <a:ahLst/>
            <a:cxnLst/>
            <a:rect r="r" b="b" t="t" l="l"/>
            <a:pathLst>
              <a:path h="818468" w="10157400">
                <a:moveTo>
                  <a:pt x="0" y="0"/>
                </a:moveTo>
                <a:lnTo>
                  <a:pt x="10157400" y="0"/>
                </a:lnTo>
                <a:lnTo>
                  <a:pt x="10157400" y="818468"/>
                </a:lnTo>
                <a:lnTo>
                  <a:pt x="0" y="818468"/>
                </a:lnTo>
                <a:lnTo>
                  <a:pt x="0" y="0"/>
                </a:lnTo>
                <a:close/>
              </a:path>
            </a:pathLst>
          </a:custGeom>
          <a:blipFill>
            <a:blip r:embed="rId7"/>
            <a:stretch>
              <a:fillRect l="0" t="0" r="0" b="0"/>
            </a:stretch>
          </a:blipFill>
        </p:spPr>
      </p:sp>
      <p:sp>
        <p:nvSpPr>
          <p:cNvPr name="Freeform 11" id="11"/>
          <p:cNvSpPr/>
          <p:nvPr/>
        </p:nvSpPr>
        <p:spPr>
          <a:xfrm flipH="false" flipV="false" rot="0">
            <a:off x="1839203" y="6435576"/>
            <a:ext cx="10312385" cy="1027287"/>
          </a:xfrm>
          <a:custGeom>
            <a:avLst/>
            <a:gdLst/>
            <a:ahLst/>
            <a:cxnLst/>
            <a:rect r="r" b="b" t="t" l="l"/>
            <a:pathLst>
              <a:path h="1027287" w="10312385">
                <a:moveTo>
                  <a:pt x="0" y="0"/>
                </a:moveTo>
                <a:lnTo>
                  <a:pt x="10312385" y="0"/>
                </a:lnTo>
                <a:lnTo>
                  <a:pt x="10312385" y="1027288"/>
                </a:lnTo>
                <a:lnTo>
                  <a:pt x="0" y="1027288"/>
                </a:lnTo>
                <a:lnTo>
                  <a:pt x="0" y="0"/>
                </a:lnTo>
                <a:close/>
              </a:path>
            </a:pathLst>
          </a:custGeom>
          <a:blipFill>
            <a:blip r:embed="rId8"/>
            <a:stretch>
              <a:fillRect l="0" t="0" r="0" b="0"/>
            </a:stretch>
          </a:blipFill>
        </p:spPr>
      </p:sp>
      <p:sp>
        <p:nvSpPr>
          <p:cNvPr name="TextBox 12" id="12"/>
          <p:cNvSpPr txBox="true"/>
          <p:nvPr/>
        </p:nvSpPr>
        <p:spPr>
          <a:xfrm rot="0">
            <a:off x="1839203" y="1685913"/>
            <a:ext cx="13515375" cy="957573"/>
          </a:xfrm>
          <a:prstGeom prst="rect">
            <a:avLst/>
          </a:prstGeom>
        </p:spPr>
        <p:txBody>
          <a:bodyPr anchor="t" rtlCol="false" tIns="0" lIns="0" bIns="0" rIns="0">
            <a:spAutoFit/>
          </a:bodyPr>
          <a:lstStyle/>
          <a:p>
            <a:pPr algn="ctr">
              <a:lnSpc>
                <a:spcPts val="7180"/>
              </a:lnSpc>
            </a:pPr>
            <a:r>
              <a:rPr lang="en-US" b="true" sz="7479">
                <a:solidFill>
                  <a:srgbClr val="303030"/>
                </a:solidFill>
                <a:latin typeface="Libre Franklin Heavy"/>
                <a:ea typeface="Libre Franklin Heavy"/>
                <a:cs typeface="Libre Franklin Heavy"/>
                <a:sym typeface="Libre Franklin Heavy"/>
              </a:rPr>
              <a:t>𝌡 Runtime Polymorphism </a:t>
            </a:r>
          </a:p>
        </p:txBody>
      </p:sp>
      <p:sp>
        <p:nvSpPr>
          <p:cNvPr name="TextBox 13" id="13"/>
          <p:cNvSpPr txBox="true"/>
          <p:nvPr/>
        </p:nvSpPr>
        <p:spPr>
          <a:xfrm rot="0">
            <a:off x="1839203" y="3441516"/>
            <a:ext cx="4982609" cy="396240"/>
          </a:xfrm>
          <a:prstGeom prst="rect">
            <a:avLst/>
          </a:prstGeom>
        </p:spPr>
        <p:txBody>
          <a:bodyPr anchor="t" rtlCol="false" tIns="0" lIns="0" bIns="0" rIns="0">
            <a:spAutoFit/>
          </a:bodyPr>
          <a:lstStyle/>
          <a:p>
            <a:pPr algn="l">
              <a:lnSpc>
                <a:spcPts val="3359"/>
              </a:lnSpc>
              <a:spcBef>
                <a:spcPct val="0"/>
              </a:spcBef>
            </a:pPr>
            <a:r>
              <a:rPr lang="en-US" b="true" sz="2400">
                <a:solidFill>
                  <a:srgbClr val="303030"/>
                </a:solidFill>
                <a:latin typeface="Open Sans Bold"/>
                <a:ea typeface="Open Sans Bold"/>
                <a:cs typeface="Open Sans Bold"/>
                <a:sym typeface="Open Sans Bold"/>
              </a:rPr>
              <a:t>SingleGame.java</a:t>
            </a:r>
          </a:p>
        </p:txBody>
      </p:sp>
      <p:sp>
        <p:nvSpPr>
          <p:cNvPr name="TextBox 14" id="14"/>
          <p:cNvSpPr txBox="true"/>
          <p:nvPr/>
        </p:nvSpPr>
        <p:spPr>
          <a:xfrm rot="0">
            <a:off x="12714497" y="6397476"/>
            <a:ext cx="3382477" cy="1065387"/>
          </a:xfrm>
          <a:prstGeom prst="rect">
            <a:avLst/>
          </a:prstGeom>
        </p:spPr>
        <p:txBody>
          <a:bodyPr anchor="t" rtlCol="false" tIns="0" lIns="0" bIns="0" rIns="0">
            <a:spAutoFit/>
          </a:bodyPr>
          <a:lstStyle/>
          <a:p>
            <a:pPr algn="ctr">
              <a:lnSpc>
                <a:spcPts val="2870"/>
              </a:lnSpc>
              <a:spcBef>
                <a:spcPct val="0"/>
              </a:spcBef>
            </a:pPr>
            <a:r>
              <a:rPr lang="en-US" b="true" sz="2050">
                <a:solidFill>
                  <a:srgbClr val="000000"/>
                </a:solidFill>
                <a:latin typeface="Open Sans Bold"/>
                <a:ea typeface="Open Sans Bold"/>
                <a:cs typeface="Open Sans Bold"/>
                <a:sym typeface="Open Sans Bold"/>
              </a:rPr>
              <a:t>happens while the pr</a:t>
            </a:r>
            <a:r>
              <a:rPr lang="en-US" b="true" sz="2050">
                <a:solidFill>
                  <a:srgbClr val="000000"/>
                </a:solidFill>
                <a:latin typeface="Open Sans Bold"/>
                <a:ea typeface="Open Sans Bold"/>
                <a:cs typeface="Open Sans Bold"/>
                <a:sym typeface="Open Sans Bold"/>
              </a:rPr>
              <a:t>ogram is running, not during compile time.</a:t>
            </a:r>
          </a:p>
        </p:txBody>
      </p:sp>
      <p:sp>
        <p:nvSpPr>
          <p:cNvPr name="TextBox 15" id="15"/>
          <p:cNvSpPr txBox="true"/>
          <p:nvPr/>
        </p:nvSpPr>
        <p:spPr>
          <a:xfrm rot="0">
            <a:off x="1839203" y="5769033"/>
            <a:ext cx="4982609" cy="396240"/>
          </a:xfrm>
          <a:prstGeom prst="rect">
            <a:avLst/>
          </a:prstGeom>
        </p:spPr>
        <p:txBody>
          <a:bodyPr anchor="t" rtlCol="false" tIns="0" lIns="0" bIns="0" rIns="0">
            <a:spAutoFit/>
          </a:bodyPr>
          <a:lstStyle/>
          <a:p>
            <a:pPr algn="l">
              <a:lnSpc>
                <a:spcPts val="3359"/>
              </a:lnSpc>
              <a:spcBef>
                <a:spcPct val="0"/>
              </a:spcBef>
            </a:pPr>
            <a:r>
              <a:rPr lang="en-US" b="true" sz="2400">
                <a:solidFill>
                  <a:srgbClr val="303030"/>
                </a:solidFill>
                <a:latin typeface="Open Sans Bold"/>
                <a:ea typeface="Open Sans Bold"/>
                <a:cs typeface="Open Sans Bold"/>
                <a:sym typeface="Open Sans Bold"/>
              </a:rPr>
              <a:t>call the method!</a:t>
            </a:r>
          </a:p>
        </p:txBody>
      </p:sp>
      <p:sp>
        <p:nvSpPr>
          <p:cNvPr name="TextBox 16" id="16"/>
          <p:cNvSpPr txBox="true"/>
          <p:nvPr/>
        </p:nvSpPr>
        <p:spPr>
          <a:xfrm rot="0">
            <a:off x="251736" y="2602162"/>
            <a:ext cx="16942608"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687B2F"/>
                </a:solidFill>
                <a:latin typeface="Open Sans Bold"/>
                <a:ea typeface="Open Sans Bold"/>
                <a:cs typeface="Open Sans Bold"/>
                <a:sym typeface="Open Sans Bold"/>
              </a:rPr>
              <a:t>the same meth</a:t>
            </a:r>
            <a:r>
              <a:rPr lang="en-US" b="true" sz="2199">
                <a:solidFill>
                  <a:srgbClr val="687B2F"/>
                </a:solidFill>
                <a:latin typeface="Open Sans Bold"/>
                <a:ea typeface="Open Sans Bold"/>
                <a:cs typeface="Open Sans Bold"/>
                <a:sym typeface="Open Sans Bold"/>
              </a:rPr>
              <a:t>od call behaves differently depending on the actual object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58334" y="3104461"/>
            <a:ext cx="15071366" cy="5763484"/>
            <a:chOff x="0" y="0"/>
            <a:chExt cx="3969413" cy="1517955"/>
          </a:xfrm>
        </p:grpSpPr>
        <p:sp>
          <p:nvSpPr>
            <p:cNvPr name="Freeform 6" id="6"/>
            <p:cNvSpPr/>
            <p:nvPr/>
          </p:nvSpPr>
          <p:spPr>
            <a:xfrm flipH="false" flipV="false" rot="0">
              <a:off x="0" y="0"/>
              <a:ext cx="3969414" cy="1517955"/>
            </a:xfrm>
            <a:custGeom>
              <a:avLst/>
              <a:gdLst/>
              <a:ahLst/>
              <a:cxnLst/>
              <a:rect r="r" b="b" t="t" l="l"/>
              <a:pathLst>
                <a:path h="1517955" w="3969414">
                  <a:moveTo>
                    <a:pt x="0" y="0"/>
                  </a:moveTo>
                  <a:lnTo>
                    <a:pt x="3969414" y="0"/>
                  </a:lnTo>
                  <a:lnTo>
                    <a:pt x="3969414" y="1517955"/>
                  </a:lnTo>
                  <a:lnTo>
                    <a:pt x="0" y="1517955"/>
                  </a:lnTo>
                  <a:close/>
                </a:path>
              </a:pathLst>
            </a:custGeom>
            <a:solidFill>
              <a:srgbClr val="EFDEC6"/>
            </a:solidFill>
          </p:spPr>
        </p:sp>
        <p:sp>
          <p:nvSpPr>
            <p:cNvPr name="TextBox 7" id="7"/>
            <p:cNvSpPr txBox="true"/>
            <p:nvPr/>
          </p:nvSpPr>
          <p:spPr>
            <a:xfrm>
              <a:off x="0" y="-38100"/>
              <a:ext cx="3969413" cy="1556055"/>
            </a:xfrm>
            <a:prstGeom prst="rect">
              <a:avLst/>
            </a:prstGeom>
          </p:spPr>
          <p:txBody>
            <a:bodyPr anchor="ctr" rtlCol="false" tIns="50800" lIns="50800" bIns="50800" rIns="50800"/>
            <a:lstStyle/>
            <a:p>
              <a:pPr algn="ctr">
                <a:lnSpc>
                  <a:spcPts val="2659"/>
                </a:lnSpc>
              </a:pPr>
              <a:r>
                <a:rPr lang="en-US" sz="1899">
                  <a:solidFill>
                    <a:srgbClr val="000000"/>
                  </a:solidFill>
                  <a:latin typeface="Open Sans Light"/>
                  <a:ea typeface="Open Sans Light"/>
                  <a:cs typeface="Open Sans Light"/>
                  <a:sym typeface="Open Sans Light"/>
                </a:rPr>
                <a:t>t</a:t>
              </a:r>
            </a:p>
          </p:txBody>
        </p:sp>
      </p:grpSp>
      <p:sp>
        <p:nvSpPr>
          <p:cNvPr name="Freeform 8" id="8"/>
          <p:cNvSpPr/>
          <p:nvPr/>
        </p:nvSpPr>
        <p:spPr>
          <a:xfrm flipH="false" flipV="false" rot="0">
            <a:off x="-5879"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645480"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060809" y="3481889"/>
            <a:ext cx="7983752" cy="5008627"/>
          </a:xfrm>
          <a:custGeom>
            <a:avLst/>
            <a:gdLst/>
            <a:ahLst/>
            <a:cxnLst/>
            <a:rect r="r" b="b" t="t" l="l"/>
            <a:pathLst>
              <a:path h="5008627" w="7983752">
                <a:moveTo>
                  <a:pt x="0" y="0"/>
                </a:moveTo>
                <a:lnTo>
                  <a:pt x="7983752" y="0"/>
                </a:lnTo>
                <a:lnTo>
                  <a:pt x="7983752" y="5008628"/>
                </a:lnTo>
                <a:lnTo>
                  <a:pt x="0" y="5008628"/>
                </a:lnTo>
                <a:lnTo>
                  <a:pt x="0" y="0"/>
                </a:lnTo>
                <a:close/>
              </a:path>
            </a:pathLst>
          </a:custGeom>
          <a:blipFill>
            <a:blip r:embed="rId7"/>
            <a:stretch>
              <a:fillRect l="0" t="0" r="0" b="0"/>
            </a:stretch>
          </a:blipFill>
        </p:spPr>
      </p:sp>
      <p:sp>
        <p:nvSpPr>
          <p:cNvPr name="TextBox 11" id="11"/>
          <p:cNvSpPr txBox="true"/>
          <p:nvPr/>
        </p:nvSpPr>
        <p:spPr>
          <a:xfrm rot="0">
            <a:off x="1839203" y="1685913"/>
            <a:ext cx="15136697" cy="957573"/>
          </a:xfrm>
          <a:prstGeom prst="rect">
            <a:avLst/>
          </a:prstGeom>
        </p:spPr>
        <p:txBody>
          <a:bodyPr anchor="t" rtlCol="false" tIns="0" lIns="0" bIns="0" rIns="0">
            <a:spAutoFit/>
          </a:bodyPr>
          <a:lstStyle/>
          <a:p>
            <a:pPr algn="ctr">
              <a:lnSpc>
                <a:spcPts val="7180"/>
              </a:lnSpc>
            </a:pPr>
            <a:r>
              <a:rPr lang="en-US" b="true" sz="7479">
                <a:solidFill>
                  <a:srgbClr val="303030"/>
                </a:solidFill>
                <a:latin typeface="Libre Franklin Heavy"/>
                <a:ea typeface="Libre Franklin Heavy"/>
                <a:cs typeface="Libre Franklin Heavy"/>
                <a:sym typeface="Libre Franklin Heavy"/>
              </a:rPr>
              <a:t>𝌡 Compile-time Polymorphism </a:t>
            </a:r>
          </a:p>
        </p:txBody>
      </p:sp>
      <p:sp>
        <p:nvSpPr>
          <p:cNvPr name="TextBox 12" id="12"/>
          <p:cNvSpPr txBox="true"/>
          <p:nvPr/>
        </p:nvSpPr>
        <p:spPr>
          <a:xfrm rot="0">
            <a:off x="1839203" y="2708221"/>
            <a:ext cx="4982609" cy="396240"/>
          </a:xfrm>
          <a:prstGeom prst="rect">
            <a:avLst/>
          </a:prstGeom>
        </p:spPr>
        <p:txBody>
          <a:bodyPr anchor="t" rtlCol="false" tIns="0" lIns="0" bIns="0" rIns="0">
            <a:spAutoFit/>
          </a:bodyPr>
          <a:lstStyle/>
          <a:p>
            <a:pPr algn="l">
              <a:lnSpc>
                <a:spcPts val="3359"/>
              </a:lnSpc>
              <a:spcBef>
                <a:spcPct val="0"/>
              </a:spcBef>
            </a:pPr>
            <a:r>
              <a:rPr lang="en-US" b="true" sz="2400">
                <a:solidFill>
                  <a:srgbClr val="303030"/>
                </a:solidFill>
                <a:latin typeface="Open Sans Bold"/>
                <a:ea typeface="Open Sans Bold"/>
                <a:cs typeface="Open Sans Bold"/>
                <a:sym typeface="Open Sans Bold"/>
              </a:rPr>
              <a:t>Player.java</a:t>
            </a:r>
          </a:p>
        </p:txBody>
      </p:sp>
      <p:sp>
        <p:nvSpPr>
          <p:cNvPr name="TextBox 13" id="13"/>
          <p:cNvSpPr txBox="true"/>
          <p:nvPr/>
        </p:nvSpPr>
        <p:spPr>
          <a:xfrm rot="0">
            <a:off x="7154641" y="7976451"/>
            <a:ext cx="2699385"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588FB5"/>
                </a:solidFill>
                <a:latin typeface="Libre Franklin Bold"/>
                <a:ea typeface="Libre Franklin Bold"/>
                <a:cs typeface="Libre Franklin Bold"/>
                <a:sym typeface="Libre Franklin Bold"/>
              </a:rPr>
              <a:t>meth</a:t>
            </a:r>
            <a:r>
              <a:rPr lang="en-US" b="true" sz="2199">
                <a:solidFill>
                  <a:srgbClr val="588FB5"/>
                </a:solidFill>
                <a:latin typeface="Libre Franklin Bold"/>
                <a:ea typeface="Libre Franklin Bold"/>
                <a:cs typeface="Libre Franklin Bold"/>
                <a:sym typeface="Libre Franklin Bold"/>
              </a:rPr>
              <a:t>od overloading</a:t>
            </a:r>
          </a:p>
        </p:txBody>
      </p:sp>
      <p:grpSp>
        <p:nvGrpSpPr>
          <p:cNvPr name="Group 14" id="14"/>
          <p:cNvGrpSpPr/>
          <p:nvPr/>
        </p:nvGrpSpPr>
        <p:grpSpPr>
          <a:xfrm rot="0">
            <a:off x="3200560" y="3386894"/>
            <a:ext cx="4315586" cy="554750"/>
            <a:chOff x="0" y="0"/>
            <a:chExt cx="7383016" cy="949055"/>
          </a:xfrm>
        </p:grpSpPr>
        <p:sp>
          <p:nvSpPr>
            <p:cNvPr name="Freeform 15" id="15"/>
            <p:cNvSpPr/>
            <p:nvPr/>
          </p:nvSpPr>
          <p:spPr>
            <a:xfrm flipH="false" flipV="false" rot="0">
              <a:off x="0" y="0"/>
              <a:ext cx="7383016" cy="949055"/>
            </a:xfrm>
            <a:custGeom>
              <a:avLst/>
              <a:gdLst/>
              <a:ahLst/>
              <a:cxnLst/>
              <a:rect r="r" b="b" t="t" l="l"/>
              <a:pathLst>
                <a:path h="949055" w="7383016">
                  <a:moveTo>
                    <a:pt x="3691508" y="0"/>
                  </a:moveTo>
                  <a:cubicBezTo>
                    <a:pt x="1652744" y="0"/>
                    <a:pt x="0" y="212453"/>
                    <a:pt x="0" y="474528"/>
                  </a:cubicBezTo>
                  <a:cubicBezTo>
                    <a:pt x="0" y="736602"/>
                    <a:pt x="1652744" y="949055"/>
                    <a:pt x="3691508" y="949055"/>
                  </a:cubicBezTo>
                  <a:cubicBezTo>
                    <a:pt x="5730272" y="949055"/>
                    <a:pt x="7383016" y="736602"/>
                    <a:pt x="7383016" y="474528"/>
                  </a:cubicBezTo>
                  <a:cubicBezTo>
                    <a:pt x="7383016" y="212453"/>
                    <a:pt x="5730272" y="0"/>
                    <a:pt x="3691508" y="0"/>
                  </a:cubicBezTo>
                  <a:close/>
                </a:path>
              </a:pathLst>
            </a:custGeom>
            <a:solidFill>
              <a:srgbClr val="000000">
                <a:alpha val="0"/>
              </a:srgbClr>
            </a:solidFill>
            <a:ln w="38100" cap="sq">
              <a:solidFill>
                <a:srgbClr val="FA3A2F"/>
              </a:solidFill>
              <a:prstDash val="solid"/>
              <a:miter/>
            </a:ln>
          </p:spPr>
        </p:sp>
        <p:sp>
          <p:nvSpPr>
            <p:cNvPr name="TextBox 16" id="16"/>
            <p:cNvSpPr txBox="true"/>
            <p:nvPr/>
          </p:nvSpPr>
          <p:spPr>
            <a:xfrm>
              <a:off x="692158" y="50874"/>
              <a:ext cx="5998701" cy="80920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200560" y="5986203"/>
            <a:ext cx="5943440" cy="554750"/>
            <a:chOff x="0" y="0"/>
            <a:chExt cx="10167916" cy="949055"/>
          </a:xfrm>
        </p:grpSpPr>
        <p:sp>
          <p:nvSpPr>
            <p:cNvPr name="Freeform 18" id="18"/>
            <p:cNvSpPr/>
            <p:nvPr/>
          </p:nvSpPr>
          <p:spPr>
            <a:xfrm flipH="false" flipV="false" rot="0">
              <a:off x="0" y="0"/>
              <a:ext cx="10167916" cy="949055"/>
            </a:xfrm>
            <a:custGeom>
              <a:avLst/>
              <a:gdLst/>
              <a:ahLst/>
              <a:cxnLst/>
              <a:rect r="r" b="b" t="t" l="l"/>
              <a:pathLst>
                <a:path h="949055" w="10167916">
                  <a:moveTo>
                    <a:pt x="5083958" y="0"/>
                  </a:moveTo>
                  <a:cubicBezTo>
                    <a:pt x="2276166" y="0"/>
                    <a:pt x="0" y="212453"/>
                    <a:pt x="0" y="474528"/>
                  </a:cubicBezTo>
                  <a:cubicBezTo>
                    <a:pt x="0" y="736602"/>
                    <a:pt x="2276166" y="949055"/>
                    <a:pt x="5083958" y="949055"/>
                  </a:cubicBezTo>
                  <a:cubicBezTo>
                    <a:pt x="7891750" y="949055"/>
                    <a:pt x="10167916" y="736602"/>
                    <a:pt x="10167916" y="474528"/>
                  </a:cubicBezTo>
                  <a:cubicBezTo>
                    <a:pt x="10167916" y="212453"/>
                    <a:pt x="7891750" y="0"/>
                    <a:pt x="5083958" y="0"/>
                  </a:cubicBezTo>
                  <a:close/>
                </a:path>
              </a:pathLst>
            </a:custGeom>
            <a:solidFill>
              <a:srgbClr val="000000">
                <a:alpha val="0"/>
              </a:srgbClr>
            </a:solidFill>
            <a:ln w="38100" cap="sq">
              <a:solidFill>
                <a:srgbClr val="FA3A2F"/>
              </a:solidFill>
              <a:prstDash val="solid"/>
              <a:miter/>
            </a:ln>
          </p:spPr>
        </p:sp>
        <p:sp>
          <p:nvSpPr>
            <p:cNvPr name="TextBox 19" id="19"/>
            <p:cNvSpPr txBox="true"/>
            <p:nvPr/>
          </p:nvSpPr>
          <p:spPr>
            <a:xfrm>
              <a:off x="953242" y="50874"/>
              <a:ext cx="8261432" cy="809207"/>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694723" y="4478713"/>
            <a:ext cx="5256301" cy="2957831"/>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Libre Franklin Light"/>
                <a:ea typeface="Libre Franklin Light"/>
                <a:cs typeface="Libre Franklin Light"/>
                <a:sym typeface="Libre Franklin Light"/>
              </a:rPr>
              <a:t>Same meth</a:t>
            </a:r>
            <a:r>
              <a:rPr lang="en-US" sz="2799">
                <a:solidFill>
                  <a:srgbClr val="000000"/>
                </a:solidFill>
                <a:latin typeface="Libre Franklin Light"/>
                <a:ea typeface="Libre Franklin Light"/>
                <a:cs typeface="Libre Franklin Light"/>
                <a:sym typeface="Libre Franklin Light"/>
              </a:rPr>
              <a:t>od name, but different parameter types or counts.</a:t>
            </a:r>
          </a:p>
          <a:p>
            <a:pPr algn="just">
              <a:lnSpc>
                <a:spcPts val="3919"/>
              </a:lnSpc>
              <a:spcBef>
                <a:spcPct val="0"/>
              </a:spcBef>
            </a:pPr>
          </a:p>
          <a:p>
            <a:pPr algn="just">
              <a:lnSpc>
                <a:spcPts val="3919"/>
              </a:lnSpc>
              <a:spcBef>
                <a:spcPct val="0"/>
              </a:spcBef>
            </a:pPr>
            <a:r>
              <a:rPr lang="en-US" sz="2799">
                <a:solidFill>
                  <a:srgbClr val="000000"/>
                </a:solidFill>
                <a:latin typeface="Libre Franklin Light"/>
                <a:ea typeface="Libre Franklin Light"/>
                <a:cs typeface="Libre Franklin Light"/>
                <a:sym typeface="Libre Franklin Light"/>
              </a:rPr>
              <a:t>The compiler knows at compile time which version to call.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18178" y="3104461"/>
            <a:ext cx="6912252" cy="3587721"/>
            <a:chOff x="0" y="0"/>
            <a:chExt cx="1820511" cy="944914"/>
          </a:xfrm>
        </p:grpSpPr>
        <p:sp>
          <p:nvSpPr>
            <p:cNvPr name="Freeform 6" id="6"/>
            <p:cNvSpPr/>
            <p:nvPr/>
          </p:nvSpPr>
          <p:spPr>
            <a:xfrm flipH="false" flipV="false" rot="0">
              <a:off x="0" y="0"/>
              <a:ext cx="1820511" cy="944914"/>
            </a:xfrm>
            <a:custGeom>
              <a:avLst/>
              <a:gdLst/>
              <a:ahLst/>
              <a:cxnLst/>
              <a:rect r="r" b="b" t="t" l="l"/>
              <a:pathLst>
                <a:path h="944914" w="1820511">
                  <a:moveTo>
                    <a:pt x="0" y="0"/>
                  </a:moveTo>
                  <a:lnTo>
                    <a:pt x="1820511" y="0"/>
                  </a:lnTo>
                  <a:lnTo>
                    <a:pt x="1820511" y="944914"/>
                  </a:lnTo>
                  <a:lnTo>
                    <a:pt x="0" y="944914"/>
                  </a:lnTo>
                  <a:close/>
                </a:path>
              </a:pathLst>
            </a:custGeom>
            <a:solidFill>
              <a:srgbClr val="EFDEC6"/>
            </a:solidFill>
          </p:spPr>
        </p:sp>
        <p:sp>
          <p:nvSpPr>
            <p:cNvPr name="TextBox 7" id="7"/>
            <p:cNvSpPr txBox="true"/>
            <p:nvPr/>
          </p:nvSpPr>
          <p:spPr>
            <a:xfrm>
              <a:off x="0" y="-38100"/>
              <a:ext cx="1820511" cy="98301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60208" y="3906232"/>
            <a:ext cx="6119966" cy="710438"/>
          </a:xfrm>
          <a:custGeom>
            <a:avLst/>
            <a:gdLst/>
            <a:ahLst/>
            <a:cxnLst/>
            <a:rect r="r" b="b" t="t" l="l"/>
            <a:pathLst>
              <a:path h="710438" w="6119966">
                <a:moveTo>
                  <a:pt x="0" y="0"/>
                </a:moveTo>
                <a:lnTo>
                  <a:pt x="6119966" y="0"/>
                </a:lnTo>
                <a:lnTo>
                  <a:pt x="6119966" y="710438"/>
                </a:lnTo>
                <a:lnTo>
                  <a:pt x="0" y="710438"/>
                </a:lnTo>
                <a:lnTo>
                  <a:pt x="0" y="0"/>
                </a:lnTo>
                <a:close/>
              </a:path>
            </a:pathLst>
          </a:custGeom>
          <a:blipFill>
            <a:blip r:embed="rId3"/>
            <a:stretch>
              <a:fillRect l="0" t="0" r="-107867" b="-1994324"/>
            </a:stretch>
          </a:blipFill>
        </p:spPr>
      </p:sp>
      <p:sp>
        <p:nvSpPr>
          <p:cNvPr name="TextBox 9" id="9"/>
          <p:cNvSpPr txBox="true"/>
          <p:nvPr/>
        </p:nvSpPr>
        <p:spPr>
          <a:xfrm rot="0">
            <a:off x="1395761" y="1685913"/>
            <a:ext cx="7992749" cy="957573"/>
          </a:xfrm>
          <a:prstGeom prst="rect">
            <a:avLst/>
          </a:prstGeom>
        </p:spPr>
        <p:txBody>
          <a:bodyPr anchor="t" rtlCol="false" tIns="0" lIns="0" bIns="0" rIns="0">
            <a:spAutoFit/>
          </a:bodyPr>
          <a:lstStyle/>
          <a:p>
            <a:pPr algn="ctr">
              <a:lnSpc>
                <a:spcPts val="7180"/>
              </a:lnSpc>
            </a:pPr>
            <a:r>
              <a:rPr lang="en-US" b="true" sz="7479">
                <a:solidFill>
                  <a:srgbClr val="303030"/>
                </a:solidFill>
                <a:latin typeface="Libre Franklin Heavy"/>
                <a:ea typeface="Libre Franklin Heavy"/>
                <a:cs typeface="Libre Franklin Heavy"/>
                <a:sym typeface="Libre Franklin Heavy"/>
              </a:rPr>
              <a:t>🖼️ Abstraction</a:t>
            </a:r>
          </a:p>
        </p:txBody>
      </p:sp>
      <p:sp>
        <p:nvSpPr>
          <p:cNvPr name="TextBox 10" id="10"/>
          <p:cNvSpPr txBox="true"/>
          <p:nvPr/>
        </p:nvSpPr>
        <p:spPr>
          <a:xfrm rot="0">
            <a:off x="1954594" y="2974056"/>
            <a:ext cx="6875084" cy="5378202"/>
          </a:xfrm>
          <a:prstGeom prst="rect">
            <a:avLst/>
          </a:prstGeom>
        </p:spPr>
        <p:txBody>
          <a:bodyPr anchor="t" rtlCol="false" tIns="0" lIns="0" bIns="0" rIns="0">
            <a:spAutoFit/>
          </a:bodyPr>
          <a:lstStyle/>
          <a:p>
            <a:pPr algn="just">
              <a:lnSpc>
                <a:spcPts val="3568"/>
              </a:lnSpc>
            </a:pPr>
            <a:r>
              <a:rPr lang="en-US" sz="3076" spc="236">
                <a:solidFill>
                  <a:srgbClr val="303030"/>
                </a:solidFill>
                <a:latin typeface="Libre Franklin"/>
                <a:ea typeface="Libre Franklin"/>
                <a:cs typeface="Libre Franklin"/>
                <a:sym typeface="Libre Franklin"/>
              </a:rPr>
              <a:t>Abstraction in Java means focusing on </a:t>
            </a:r>
            <a:r>
              <a:rPr lang="en-US" b="true" sz="3076" spc="236">
                <a:solidFill>
                  <a:srgbClr val="004AAD"/>
                </a:solidFill>
                <a:latin typeface="Libre Franklin Bold"/>
                <a:ea typeface="Libre Franklin Bold"/>
                <a:cs typeface="Libre Franklin Bold"/>
                <a:sym typeface="Libre Franklin Bold"/>
              </a:rPr>
              <a:t>what an object does</a:t>
            </a:r>
            <a:r>
              <a:rPr lang="en-US" sz="3076" spc="236">
                <a:solidFill>
                  <a:srgbClr val="303030"/>
                </a:solidFill>
                <a:latin typeface="Libre Franklin"/>
                <a:ea typeface="Libre Franklin"/>
                <a:cs typeface="Libre Franklin"/>
                <a:sym typeface="Libre Franklin"/>
              </a:rPr>
              <a:t>, rather than how it does it.</a:t>
            </a:r>
          </a:p>
          <a:p>
            <a:pPr algn="just">
              <a:lnSpc>
                <a:spcPts val="3568"/>
              </a:lnSpc>
            </a:pPr>
          </a:p>
          <a:p>
            <a:pPr algn="just">
              <a:lnSpc>
                <a:spcPts val="3568"/>
              </a:lnSpc>
            </a:pPr>
            <a:r>
              <a:rPr lang="en-US" sz="3076" spc="236">
                <a:solidFill>
                  <a:srgbClr val="303030"/>
                </a:solidFill>
                <a:latin typeface="Libre Franklin"/>
                <a:ea typeface="Libre Franklin"/>
                <a:cs typeface="Libre Franklin"/>
                <a:sym typeface="Libre Franklin"/>
              </a:rPr>
              <a:t>The abstract Player class defines a </a:t>
            </a:r>
            <a:r>
              <a:rPr lang="en-US" b="true" sz="3076" spc="236">
                <a:solidFill>
                  <a:srgbClr val="004AAD"/>
                </a:solidFill>
                <a:latin typeface="Libre Franklin Bold"/>
                <a:ea typeface="Libre Franklin Bold"/>
                <a:cs typeface="Libre Franklin Bold"/>
                <a:sym typeface="Libre Franklin Bold"/>
              </a:rPr>
              <a:t>shared interface and behavior for all players</a:t>
            </a:r>
            <a:r>
              <a:rPr lang="en-US" sz="3076" spc="236">
                <a:solidFill>
                  <a:srgbClr val="303030"/>
                </a:solidFill>
                <a:latin typeface="Libre Franklin"/>
                <a:ea typeface="Libre Franklin"/>
                <a:cs typeface="Libre Franklin"/>
                <a:sym typeface="Libre Franklin"/>
              </a:rPr>
              <a:t>. It promotes code reuse, ensures consistency, and enables polymorphism — making the codebase clean, extendable, and easy to manage.</a:t>
            </a:r>
          </a:p>
        </p:txBody>
      </p:sp>
      <p:sp>
        <p:nvSpPr>
          <p:cNvPr name="Freeform 11" id="11"/>
          <p:cNvSpPr/>
          <p:nvPr/>
        </p:nvSpPr>
        <p:spPr>
          <a:xfrm flipH="false" flipV="false" rot="0">
            <a:off x="10260208" y="5003147"/>
            <a:ext cx="6119966" cy="804817"/>
          </a:xfrm>
          <a:custGeom>
            <a:avLst/>
            <a:gdLst/>
            <a:ahLst/>
            <a:cxnLst/>
            <a:rect r="r" b="b" t="t" l="l"/>
            <a:pathLst>
              <a:path h="804817" w="6119966">
                <a:moveTo>
                  <a:pt x="0" y="0"/>
                </a:moveTo>
                <a:lnTo>
                  <a:pt x="6119966" y="0"/>
                </a:lnTo>
                <a:lnTo>
                  <a:pt x="6119966" y="804817"/>
                </a:lnTo>
                <a:lnTo>
                  <a:pt x="0" y="804817"/>
                </a:lnTo>
                <a:lnTo>
                  <a:pt x="0" y="0"/>
                </a:lnTo>
                <a:close/>
              </a:path>
            </a:pathLst>
          </a:custGeom>
          <a:blipFill>
            <a:blip r:embed="rId4"/>
            <a:stretch>
              <a:fillRect l="0" t="0" r="0" b="0"/>
            </a:stretch>
          </a:blipFill>
        </p:spPr>
      </p:sp>
      <p:sp>
        <p:nvSpPr>
          <p:cNvPr name="Freeform 12" id="12"/>
          <p:cNvSpPr/>
          <p:nvPr/>
        </p:nvSpPr>
        <p:spPr>
          <a:xfrm flipH="false" flipV="false" rot="0">
            <a:off x="17268825"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7950739">
            <a:off x="-1159990"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340308" y="3104461"/>
            <a:ext cx="7390123" cy="4364260"/>
            <a:chOff x="0" y="0"/>
            <a:chExt cx="1946370" cy="1149435"/>
          </a:xfrm>
        </p:grpSpPr>
        <p:sp>
          <p:nvSpPr>
            <p:cNvPr name="Freeform 6" id="6"/>
            <p:cNvSpPr/>
            <p:nvPr/>
          </p:nvSpPr>
          <p:spPr>
            <a:xfrm flipH="false" flipV="false" rot="0">
              <a:off x="0" y="0"/>
              <a:ext cx="1946370" cy="1149435"/>
            </a:xfrm>
            <a:custGeom>
              <a:avLst/>
              <a:gdLst/>
              <a:ahLst/>
              <a:cxnLst/>
              <a:rect r="r" b="b" t="t" l="l"/>
              <a:pathLst>
                <a:path h="1149435" w="1946370">
                  <a:moveTo>
                    <a:pt x="0" y="0"/>
                  </a:moveTo>
                  <a:lnTo>
                    <a:pt x="1946370" y="0"/>
                  </a:lnTo>
                  <a:lnTo>
                    <a:pt x="1946370" y="1149435"/>
                  </a:lnTo>
                  <a:lnTo>
                    <a:pt x="0" y="1149435"/>
                  </a:lnTo>
                  <a:close/>
                </a:path>
              </a:pathLst>
            </a:custGeom>
            <a:solidFill>
              <a:srgbClr val="000000">
                <a:alpha val="0"/>
              </a:srgbClr>
            </a:solidFill>
          </p:spPr>
        </p:sp>
        <p:sp>
          <p:nvSpPr>
            <p:cNvPr name="TextBox 7" id="7"/>
            <p:cNvSpPr txBox="true"/>
            <p:nvPr/>
          </p:nvSpPr>
          <p:spPr>
            <a:xfrm>
              <a:off x="0" y="-38100"/>
              <a:ext cx="1946370" cy="118753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665215" y="3310100"/>
            <a:ext cx="6670721" cy="3460436"/>
          </a:xfrm>
          <a:custGeom>
            <a:avLst/>
            <a:gdLst/>
            <a:ahLst/>
            <a:cxnLst/>
            <a:rect r="r" b="b" t="t" l="l"/>
            <a:pathLst>
              <a:path h="3460436" w="6670721">
                <a:moveTo>
                  <a:pt x="0" y="0"/>
                </a:moveTo>
                <a:lnTo>
                  <a:pt x="6670721" y="0"/>
                </a:lnTo>
                <a:lnTo>
                  <a:pt x="6670721" y="3460436"/>
                </a:lnTo>
                <a:lnTo>
                  <a:pt x="0" y="3460436"/>
                </a:lnTo>
                <a:lnTo>
                  <a:pt x="0" y="0"/>
                </a:lnTo>
                <a:close/>
              </a:path>
            </a:pathLst>
          </a:custGeom>
          <a:blipFill>
            <a:blip r:embed="rId3"/>
            <a:stretch>
              <a:fillRect l="0" t="0" r="0" b="0"/>
            </a:stretch>
          </a:blipFill>
        </p:spPr>
      </p:sp>
      <p:sp>
        <p:nvSpPr>
          <p:cNvPr name="TextBox 9" id="9"/>
          <p:cNvSpPr txBox="true"/>
          <p:nvPr/>
        </p:nvSpPr>
        <p:spPr>
          <a:xfrm rot="0">
            <a:off x="1395761" y="1685913"/>
            <a:ext cx="9247159" cy="957573"/>
          </a:xfrm>
          <a:prstGeom prst="rect">
            <a:avLst/>
          </a:prstGeom>
        </p:spPr>
        <p:txBody>
          <a:bodyPr anchor="t" rtlCol="false" tIns="0" lIns="0" bIns="0" rIns="0">
            <a:spAutoFit/>
          </a:bodyPr>
          <a:lstStyle/>
          <a:p>
            <a:pPr algn="ctr">
              <a:lnSpc>
                <a:spcPts val="7180"/>
              </a:lnSpc>
            </a:pPr>
            <a:r>
              <a:rPr lang="en-US" b="true" sz="7479">
                <a:solidFill>
                  <a:srgbClr val="303030"/>
                </a:solidFill>
                <a:latin typeface="Libre Franklin Heavy"/>
                <a:ea typeface="Libre Franklin Heavy"/>
                <a:cs typeface="Libre Franklin Heavy"/>
                <a:sym typeface="Libre Franklin Heavy"/>
              </a:rPr>
              <a:t>Exception Handling</a:t>
            </a:r>
          </a:p>
        </p:txBody>
      </p:sp>
      <p:sp>
        <p:nvSpPr>
          <p:cNvPr name="TextBox 10" id="10"/>
          <p:cNvSpPr txBox="true"/>
          <p:nvPr/>
        </p:nvSpPr>
        <p:spPr>
          <a:xfrm rot="0">
            <a:off x="1433379" y="2978642"/>
            <a:ext cx="7710621" cy="5826228"/>
          </a:xfrm>
          <a:prstGeom prst="rect">
            <a:avLst/>
          </a:prstGeom>
        </p:spPr>
        <p:txBody>
          <a:bodyPr anchor="t" rtlCol="false" tIns="0" lIns="0" bIns="0" rIns="0">
            <a:spAutoFit/>
          </a:bodyPr>
          <a:lstStyle/>
          <a:p>
            <a:pPr algn="just">
              <a:lnSpc>
                <a:spcPts val="3568"/>
              </a:lnSpc>
            </a:pPr>
            <a:r>
              <a:rPr lang="en-US" sz="3076" spc="236">
                <a:solidFill>
                  <a:srgbClr val="303030"/>
                </a:solidFill>
                <a:latin typeface="Libre Franklin"/>
                <a:ea typeface="Libre Franklin"/>
                <a:cs typeface="Libre Franklin"/>
                <a:sym typeface="Libre Franklin"/>
              </a:rPr>
              <a:t>Exception handling prevents program cras</a:t>
            </a:r>
            <a:r>
              <a:rPr lang="en-US" sz="3076" spc="236">
                <a:solidFill>
                  <a:srgbClr val="303030"/>
                </a:solidFill>
                <a:latin typeface="Libre Franklin"/>
                <a:ea typeface="Libre Franklin"/>
                <a:cs typeface="Libre Franklin"/>
                <a:sym typeface="Libre Franklin"/>
              </a:rPr>
              <a:t>h</a:t>
            </a:r>
            <a:r>
              <a:rPr lang="en-US" sz="3076" spc="236">
                <a:solidFill>
                  <a:srgbClr val="303030"/>
                </a:solidFill>
                <a:latin typeface="Libre Franklin"/>
                <a:ea typeface="Libre Franklin"/>
                <a:cs typeface="Libre Franklin"/>
                <a:sym typeface="Libre Franklin"/>
              </a:rPr>
              <a:t>es</a:t>
            </a:r>
            <a:r>
              <a:rPr lang="en-US" sz="3076" spc="236">
                <a:solidFill>
                  <a:srgbClr val="303030"/>
                </a:solidFill>
                <a:latin typeface="Libre Franklin"/>
                <a:ea typeface="Libre Franklin"/>
                <a:cs typeface="Libre Franklin"/>
                <a:sym typeface="Libre Franklin"/>
              </a:rPr>
              <a:t> an</a:t>
            </a:r>
            <a:r>
              <a:rPr lang="en-US" sz="3076" spc="236">
                <a:solidFill>
                  <a:srgbClr val="303030"/>
                </a:solidFill>
                <a:latin typeface="Libre Franklin"/>
                <a:ea typeface="Libre Franklin"/>
                <a:cs typeface="Libre Franklin"/>
                <a:sym typeface="Libre Franklin"/>
              </a:rPr>
              <a:t>d</a:t>
            </a:r>
            <a:r>
              <a:rPr lang="en-US" sz="3076" spc="236">
                <a:solidFill>
                  <a:srgbClr val="303030"/>
                </a:solidFill>
                <a:latin typeface="Libre Franklin"/>
                <a:ea typeface="Libre Franklin"/>
                <a:cs typeface="Libre Franklin"/>
                <a:sym typeface="Libre Franklin"/>
              </a:rPr>
              <a:t> handles unex</a:t>
            </a:r>
            <a:r>
              <a:rPr lang="en-US" sz="3076" spc="236">
                <a:solidFill>
                  <a:srgbClr val="303030"/>
                </a:solidFill>
                <a:latin typeface="Libre Franklin"/>
                <a:ea typeface="Libre Franklin"/>
                <a:cs typeface="Libre Franklin"/>
                <a:sym typeface="Libre Franklin"/>
              </a:rPr>
              <a:t>p</a:t>
            </a:r>
            <a:r>
              <a:rPr lang="en-US" sz="3076" spc="236">
                <a:solidFill>
                  <a:srgbClr val="303030"/>
                </a:solidFill>
                <a:latin typeface="Libre Franklin"/>
                <a:ea typeface="Libre Franklin"/>
                <a:cs typeface="Libre Franklin"/>
                <a:sym typeface="Libre Franklin"/>
              </a:rPr>
              <a:t>ect</a:t>
            </a:r>
            <a:r>
              <a:rPr lang="en-US" sz="3076" spc="236">
                <a:solidFill>
                  <a:srgbClr val="303030"/>
                </a:solidFill>
                <a:latin typeface="Libre Franklin"/>
                <a:ea typeface="Libre Franklin"/>
                <a:cs typeface="Libre Franklin"/>
                <a:sym typeface="Libre Franklin"/>
              </a:rPr>
              <a:t>ed si</a:t>
            </a:r>
            <a:r>
              <a:rPr lang="en-US" sz="3076" spc="236">
                <a:solidFill>
                  <a:srgbClr val="303030"/>
                </a:solidFill>
                <a:latin typeface="Libre Franklin"/>
                <a:ea typeface="Libre Franklin"/>
                <a:cs typeface="Libre Franklin"/>
                <a:sym typeface="Libre Franklin"/>
              </a:rPr>
              <a:t>t</a:t>
            </a:r>
            <a:r>
              <a:rPr lang="en-US" sz="3076" spc="236">
                <a:solidFill>
                  <a:srgbClr val="303030"/>
                </a:solidFill>
                <a:latin typeface="Libre Franklin"/>
                <a:ea typeface="Libre Franklin"/>
                <a:cs typeface="Libre Franklin"/>
                <a:sym typeface="Libre Franklin"/>
              </a:rPr>
              <a:t>uations smoothly. </a:t>
            </a:r>
          </a:p>
          <a:p>
            <a:pPr algn="just">
              <a:lnSpc>
                <a:spcPts val="3568"/>
              </a:lnSpc>
            </a:pPr>
          </a:p>
          <a:p>
            <a:pPr algn="just">
              <a:lnSpc>
                <a:spcPts val="3568"/>
              </a:lnSpc>
            </a:pPr>
            <a:r>
              <a:rPr lang="en-US" sz="3076" spc="236">
                <a:solidFill>
                  <a:srgbClr val="303030"/>
                </a:solidFill>
                <a:latin typeface="Libre Franklin"/>
                <a:ea typeface="Libre Franklin"/>
                <a:cs typeface="Libre Franklin"/>
                <a:sym typeface="Libre Franklin"/>
              </a:rPr>
              <a:t>Created custom </a:t>
            </a:r>
            <a:r>
              <a:rPr lang="en-US" b="true" sz="3076" spc="236">
                <a:solidFill>
                  <a:srgbClr val="303030"/>
                </a:solidFill>
                <a:latin typeface="Libre Franklin Bold"/>
                <a:ea typeface="Libre Franklin Bold"/>
                <a:cs typeface="Libre Franklin Bold"/>
                <a:sym typeface="Libre Franklin Bold"/>
              </a:rPr>
              <a:t>EndGameException</a:t>
            </a:r>
            <a:r>
              <a:rPr lang="en-US" sz="3076" spc="236">
                <a:solidFill>
                  <a:srgbClr val="303030"/>
                </a:solidFill>
                <a:latin typeface="Libre Franklin"/>
                <a:ea typeface="Libre Franklin"/>
                <a:cs typeface="Libre Franklin"/>
                <a:sym typeface="Libre Franklin"/>
              </a:rPr>
              <a:t> to handle cases for end game like a pl</a:t>
            </a:r>
            <a:r>
              <a:rPr lang="en-US" sz="3076" spc="236">
                <a:solidFill>
                  <a:srgbClr val="303030"/>
                </a:solidFill>
                <a:latin typeface="Libre Franklin"/>
                <a:ea typeface="Libre Franklin"/>
                <a:cs typeface="Libre Franklin"/>
                <a:sym typeface="Libre Franklin"/>
              </a:rPr>
              <a:t>a</a:t>
            </a:r>
            <a:r>
              <a:rPr lang="en-US" sz="3076" spc="236">
                <a:solidFill>
                  <a:srgbClr val="303030"/>
                </a:solidFill>
                <a:latin typeface="Libre Franklin"/>
                <a:ea typeface="Libre Franklin"/>
                <a:cs typeface="Libre Franklin"/>
                <a:sym typeface="Libre Franklin"/>
              </a:rPr>
              <a:t>ye</a:t>
            </a:r>
            <a:r>
              <a:rPr lang="en-US" sz="3076" spc="236">
                <a:solidFill>
                  <a:srgbClr val="303030"/>
                </a:solidFill>
                <a:latin typeface="Libre Franklin"/>
                <a:ea typeface="Libre Franklin"/>
                <a:cs typeface="Libre Franklin"/>
                <a:sym typeface="Libre Franklin"/>
              </a:rPr>
              <a:t>r c</a:t>
            </a:r>
            <a:r>
              <a:rPr lang="en-US" sz="3076" spc="236">
                <a:solidFill>
                  <a:srgbClr val="303030"/>
                </a:solidFill>
                <a:latin typeface="Libre Franklin"/>
                <a:ea typeface="Libre Franklin"/>
                <a:cs typeface="Libre Franklin"/>
                <a:sym typeface="Libre Franklin"/>
              </a:rPr>
              <a:t>oll</a:t>
            </a:r>
            <a:r>
              <a:rPr lang="en-US" sz="3076" spc="236">
                <a:solidFill>
                  <a:srgbClr val="303030"/>
                </a:solidFill>
                <a:latin typeface="Libre Franklin"/>
                <a:ea typeface="Libre Franklin"/>
                <a:cs typeface="Libre Franklin"/>
                <a:sym typeface="Libre Franklin"/>
              </a:rPr>
              <a:t>e</a:t>
            </a:r>
            <a:r>
              <a:rPr lang="en-US" sz="3076" spc="236">
                <a:solidFill>
                  <a:srgbClr val="303030"/>
                </a:solidFill>
                <a:latin typeface="Libre Franklin"/>
                <a:ea typeface="Libre Franklin"/>
                <a:cs typeface="Libre Franklin"/>
                <a:sym typeface="Libre Franklin"/>
              </a:rPr>
              <a:t>cts</a:t>
            </a:r>
            <a:r>
              <a:rPr lang="en-US" sz="3076" spc="236">
                <a:solidFill>
                  <a:srgbClr val="303030"/>
                </a:solidFill>
                <a:latin typeface="Libre Franklin"/>
                <a:ea typeface="Libre Franklin"/>
                <a:cs typeface="Libre Franklin"/>
                <a:sym typeface="Libre Franklin"/>
              </a:rPr>
              <a:t> a</a:t>
            </a:r>
            <a:r>
              <a:rPr lang="en-US" sz="3076" spc="236">
                <a:solidFill>
                  <a:srgbClr val="303030"/>
                </a:solidFill>
                <a:latin typeface="Libre Franklin"/>
                <a:ea typeface="Libre Franklin"/>
                <a:cs typeface="Libre Franklin"/>
                <a:sym typeface="Libre Franklin"/>
              </a:rPr>
              <a:t>ll</a:t>
            </a:r>
            <a:r>
              <a:rPr lang="en-US" sz="3076" spc="236">
                <a:solidFill>
                  <a:srgbClr val="303030"/>
                </a:solidFill>
                <a:latin typeface="Libre Franklin"/>
                <a:ea typeface="Libre Franklin"/>
                <a:cs typeface="Libre Franklin"/>
                <a:sym typeface="Libre Franklin"/>
              </a:rPr>
              <a:t> </a:t>
            </a:r>
            <a:r>
              <a:rPr lang="en-US" b="true" sz="3076" spc="236">
                <a:solidFill>
                  <a:srgbClr val="303030"/>
                </a:solidFill>
                <a:latin typeface="Libre Franklin Bold"/>
                <a:ea typeface="Libre Franklin Bold"/>
                <a:cs typeface="Libre Franklin Bold"/>
                <a:sym typeface="Libre Franklin Bold"/>
              </a:rPr>
              <a:t>six colors</a:t>
            </a:r>
            <a:r>
              <a:rPr lang="en-US" sz="3076" spc="236">
                <a:solidFill>
                  <a:srgbClr val="303030"/>
                </a:solidFill>
                <a:latin typeface="Libre Franklin"/>
                <a:ea typeface="Libre Franklin"/>
                <a:cs typeface="Libre Franklin"/>
                <a:sym typeface="Libre Franklin"/>
              </a:rPr>
              <a:t> or </a:t>
            </a:r>
            <a:r>
              <a:rPr lang="en-US" sz="3076" spc="236">
                <a:solidFill>
                  <a:srgbClr val="303030"/>
                </a:solidFill>
                <a:latin typeface="Libre Franklin"/>
                <a:ea typeface="Libre Franklin"/>
                <a:cs typeface="Libre Franklin"/>
                <a:sym typeface="Libre Franklin"/>
              </a:rPr>
              <a:t>the</a:t>
            </a:r>
            <a:r>
              <a:rPr lang="en-US" sz="3076" spc="236">
                <a:solidFill>
                  <a:srgbClr val="303030"/>
                </a:solidFill>
                <a:latin typeface="Libre Franklin"/>
                <a:ea typeface="Libre Franklin"/>
                <a:cs typeface="Libre Franklin"/>
                <a:sym typeface="Libre Franklin"/>
              </a:rPr>
              <a:t> </a:t>
            </a:r>
            <a:r>
              <a:rPr lang="en-US" b="true" sz="3076" spc="236">
                <a:solidFill>
                  <a:srgbClr val="303030"/>
                </a:solidFill>
                <a:latin typeface="Libre Franklin Bold"/>
                <a:ea typeface="Libre Franklin Bold"/>
                <a:cs typeface="Libre Franklin Bold"/>
                <a:sym typeface="Libre Franklin Bold"/>
              </a:rPr>
              <a:t>deck runs out</a:t>
            </a:r>
            <a:r>
              <a:rPr lang="en-US" sz="3076" spc="236">
                <a:solidFill>
                  <a:srgbClr val="303030"/>
                </a:solidFill>
                <a:latin typeface="Libre Franklin"/>
                <a:ea typeface="Libre Franklin"/>
                <a:cs typeface="Libre Franklin"/>
                <a:sym typeface="Libre Franklin"/>
              </a:rPr>
              <a:t>.</a:t>
            </a:r>
          </a:p>
          <a:p>
            <a:pPr algn="just">
              <a:lnSpc>
                <a:spcPts val="3568"/>
              </a:lnSpc>
            </a:pPr>
          </a:p>
          <a:p>
            <a:pPr algn="just">
              <a:lnSpc>
                <a:spcPts val="3568"/>
              </a:lnSpc>
            </a:pPr>
            <a:r>
              <a:rPr lang="en-US" sz="3076" spc="236">
                <a:solidFill>
                  <a:srgbClr val="303030"/>
                </a:solidFill>
                <a:latin typeface="Libre Franklin"/>
                <a:ea typeface="Libre Franklin"/>
                <a:cs typeface="Libre Franklin"/>
                <a:sym typeface="Libre Franklin"/>
              </a:rPr>
              <a:t>It helps avoid crashes, gives players </a:t>
            </a:r>
            <a:r>
              <a:rPr lang="en-US" b="true" sz="3076" spc="236">
                <a:solidFill>
                  <a:srgbClr val="303030"/>
                </a:solidFill>
                <a:latin typeface="Libre Franklin Bold"/>
                <a:ea typeface="Libre Franklin Bold"/>
                <a:cs typeface="Libre Franklin Bold"/>
                <a:sym typeface="Libre Franklin Bold"/>
              </a:rPr>
              <a:t>clear messages</a:t>
            </a:r>
            <a:r>
              <a:rPr lang="en-US" sz="3076" spc="236">
                <a:solidFill>
                  <a:srgbClr val="303030"/>
                </a:solidFill>
                <a:latin typeface="Libre Franklin"/>
                <a:ea typeface="Libre Franklin"/>
                <a:cs typeface="Libre Franklin"/>
                <a:sym typeface="Libre Franklin"/>
              </a:rPr>
              <a:t>, and keeps the game logic clean and easy to manage.</a:t>
            </a:r>
          </a:p>
        </p:txBody>
      </p:sp>
      <p:sp>
        <p:nvSpPr>
          <p:cNvPr name="Freeform 11" id="11"/>
          <p:cNvSpPr/>
          <p:nvPr/>
        </p:nvSpPr>
        <p:spPr>
          <a:xfrm flipH="false" flipV="false" rot="0">
            <a:off x="17268825"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7950739">
            <a:off x="-1159990"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sp>
        <p:nvSpPr>
          <p:cNvPr name="Freeform 2" id="2"/>
          <p:cNvSpPr/>
          <p:nvPr/>
        </p:nvSpPr>
        <p:spPr>
          <a:xfrm flipH="false" flipV="false" rot="0">
            <a:off x="802076" y="667226"/>
            <a:ext cx="16710600" cy="8952550"/>
          </a:xfrm>
          <a:custGeom>
            <a:avLst/>
            <a:gdLst/>
            <a:ahLst/>
            <a:cxnLst/>
            <a:rect r="r" b="b" t="t" l="l"/>
            <a:pathLst>
              <a:path h="8952550" w="16710600">
                <a:moveTo>
                  <a:pt x="0" y="0"/>
                </a:moveTo>
                <a:lnTo>
                  <a:pt x="16710600" y="0"/>
                </a:lnTo>
                <a:lnTo>
                  <a:pt x="16710600" y="8952550"/>
                </a:lnTo>
                <a:lnTo>
                  <a:pt x="0" y="895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4616" y="3468749"/>
            <a:ext cx="2811833" cy="4691470"/>
            <a:chOff x="0" y="0"/>
            <a:chExt cx="3749111" cy="6255293"/>
          </a:xfrm>
        </p:grpSpPr>
        <p:grpSp>
          <p:nvGrpSpPr>
            <p:cNvPr name="Group 4" id="4"/>
            <p:cNvGrpSpPr/>
            <p:nvPr/>
          </p:nvGrpSpPr>
          <p:grpSpPr>
            <a:xfrm rot="0">
              <a:off x="0" y="0"/>
              <a:ext cx="3749111" cy="6255293"/>
              <a:chOff x="0" y="0"/>
              <a:chExt cx="1317070" cy="2197497"/>
            </a:xfrm>
          </p:grpSpPr>
          <p:sp>
            <p:nvSpPr>
              <p:cNvPr name="Freeform 5" id="5"/>
              <p:cNvSpPr/>
              <p:nvPr/>
            </p:nvSpPr>
            <p:spPr>
              <a:xfrm flipH="false" flipV="false" rot="0">
                <a:off x="0" y="0"/>
                <a:ext cx="1317070" cy="2197497"/>
              </a:xfrm>
              <a:custGeom>
                <a:avLst/>
                <a:gdLst/>
                <a:ahLst/>
                <a:cxnLst/>
                <a:rect r="r" b="b" t="t" l="l"/>
                <a:pathLst>
                  <a:path h="2197497" w="1317070">
                    <a:moveTo>
                      <a:pt x="118592" y="0"/>
                    </a:moveTo>
                    <a:lnTo>
                      <a:pt x="1198479" y="0"/>
                    </a:lnTo>
                    <a:cubicBezTo>
                      <a:pt x="1229931" y="0"/>
                      <a:pt x="1260095" y="12494"/>
                      <a:pt x="1282336" y="34735"/>
                    </a:cubicBezTo>
                    <a:cubicBezTo>
                      <a:pt x="1304576" y="56975"/>
                      <a:pt x="1317070" y="87139"/>
                      <a:pt x="1317070" y="118592"/>
                    </a:cubicBezTo>
                    <a:lnTo>
                      <a:pt x="1317070" y="2078905"/>
                    </a:lnTo>
                    <a:cubicBezTo>
                      <a:pt x="1317070" y="2144402"/>
                      <a:pt x="1263975" y="2197497"/>
                      <a:pt x="1198479" y="2197497"/>
                    </a:cubicBezTo>
                    <a:lnTo>
                      <a:pt x="118592" y="2197497"/>
                    </a:lnTo>
                    <a:cubicBezTo>
                      <a:pt x="53095" y="2197497"/>
                      <a:pt x="0" y="2144402"/>
                      <a:pt x="0" y="2078905"/>
                    </a:cubicBezTo>
                    <a:lnTo>
                      <a:pt x="0" y="118592"/>
                    </a:lnTo>
                    <a:cubicBezTo>
                      <a:pt x="0" y="53095"/>
                      <a:pt x="53095" y="0"/>
                      <a:pt x="118592" y="0"/>
                    </a:cubicBezTo>
                    <a:close/>
                  </a:path>
                </a:pathLst>
              </a:custGeom>
              <a:solidFill>
                <a:srgbClr val="00BF63"/>
              </a:solidFill>
              <a:ln w="142875" cap="rnd">
                <a:solidFill>
                  <a:srgbClr val="EFDEC6"/>
                </a:solidFill>
                <a:prstDash val="solid"/>
                <a:round/>
              </a:ln>
            </p:spPr>
          </p:sp>
          <p:sp>
            <p:nvSpPr>
              <p:cNvPr name="TextBox 6" id="6"/>
              <p:cNvSpPr txBox="true"/>
              <p:nvPr/>
            </p:nvSpPr>
            <p:spPr>
              <a:xfrm>
                <a:off x="0" y="-57150"/>
                <a:ext cx="1317070" cy="2254647"/>
              </a:xfrm>
              <a:prstGeom prst="rect">
                <a:avLst/>
              </a:prstGeom>
            </p:spPr>
            <p:txBody>
              <a:bodyPr anchor="ctr" rtlCol="false" tIns="50800" lIns="50800" bIns="50800" rIns="50800"/>
              <a:lstStyle/>
              <a:p>
                <a:pPr algn="ctr">
                  <a:lnSpc>
                    <a:spcPts val="4880"/>
                  </a:lnSpc>
                </a:pPr>
              </a:p>
            </p:txBody>
          </p:sp>
        </p:grpSp>
        <p:grpSp>
          <p:nvGrpSpPr>
            <p:cNvPr name="Group 7" id="7"/>
            <p:cNvGrpSpPr/>
            <p:nvPr/>
          </p:nvGrpSpPr>
          <p:grpSpPr>
            <a:xfrm rot="0">
              <a:off x="0" y="1276246"/>
              <a:ext cx="3749111" cy="374911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F6E7D8"/>
              </a:solidFill>
            </p:spPr>
          </p:sp>
          <p:sp>
            <p:nvSpPr>
              <p:cNvPr name="TextBox 9" id="9"/>
              <p:cNvSpPr txBox="true"/>
              <p:nvPr/>
            </p:nvSpPr>
            <p:spPr>
              <a:xfrm>
                <a:off x="88900" y="50800"/>
                <a:ext cx="635000" cy="673100"/>
              </a:xfrm>
              <a:prstGeom prst="rect">
                <a:avLst/>
              </a:prstGeom>
            </p:spPr>
            <p:txBody>
              <a:bodyPr anchor="ctr" rtlCol="false" tIns="50800" lIns="50800" bIns="50800" rIns="50800"/>
              <a:lstStyle/>
              <a:p>
                <a:pPr algn="ctr">
                  <a:lnSpc>
                    <a:spcPts val="2660"/>
                  </a:lnSpc>
                </a:pPr>
              </a:p>
            </p:txBody>
          </p:sp>
        </p:grpSp>
      </p:grpSp>
      <p:grpSp>
        <p:nvGrpSpPr>
          <p:cNvPr name="Group 10" id="10"/>
          <p:cNvGrpSpPr/>
          <p:nvPr/>
        </p:nvGrpSpPr>
        <p:grpSpPr>
          <a:xfrm rot="0">
            <a:off x="7718145" y="3468749"/>
            <a:ext cx="2811833" cy="4691470"/>
            <a:chOff x="0" y="0"/>
            <a:chExt cx="3749111" cy="6255293"/>
          </a:xfrm>
        </p:grpSpPr>
        <p:grpSp>
          <p:nvGrpSpPr>
            <p:cNvPr name="Group 11" id="11"/>
            <p:cNvGrpSpPr/>
            <p:nvPr/>
          </p:nvGrpSpPr>
          <p:grpSpPr>
            <a:xfrm rot="0">
              <a:off x="0" y="0"/>
              <a:ext cx="3749111" cy="6255293"/>
              <a:chOff x="0" y="0"/>
              <a:chExt cx="1317070" cy="2197497"/>
            </a:xfrm>
          </p:grpSpPr>
          <p:sp>
            <p:nvSpPr>
              <p:cNvPr name="Freeform 12" id="12"/>
              <p:cNvSpPr/>
              <p:nvPr/>
            </p:nvSpPr>
            <p:spPr>
              <a:xfrm flipH="false" flipV="false" rot="0">
                <a:off x="0" y="0"/>
                <a:ext cx="1317070" cy="2197497"/>
              </a:xfrm>
              <a:custGeom>
                <a:avLst/>
                <a:gdLst/>
                <a:ahLst/>
                <a:cxnLst/>
                <a:rect r="r" b="b" t="t" l="l"/>
                <a:pathLst>
                  <a:path h="2197497" w="1317070">
                    <a:moveTo>
                      <a:pt x="118592" y="0"/>
                    </a:moveTo>
                    <a:lnTo>
                      <a:pt x="1198479" y="0"/>
                    </a:lnTo>
                    <a:cubicBezTo>
                      <a:pt x="1229931" y="0"/>
                      <a:pt x="1260095" y="12494"/>
                      <a:pt x="1282336" y="34735"/>
                    </a:cubicBezTo>
                    <a:cubicBezTo>
                      <a:pt x="1304576" y="56975"/>
                      <a:pt x="1317070" y="87139"/>
                      <a:pt x="1317070" y="118592"/>
                    </a:cubicBezTo>
                    <a:lnTo>
                      <a:pt x="1317070" y="2078905"/>
                    </a:lnTo>
                    <a:cubicBezTo>
                      <a:pt x="1317070" y="2144402"/>
                      <a:pt x="1263975" y="2197497"/>
                      <a:pt x="1198479" y="2197497"/>
                    </a:cubicBezTo>
                    <a:lnTo>
                      <a:pt x="118592" y="2197497"/>
                    </a:lnTo>
                    <a:cubicBezTo>
                      <a:pt x="53095" y="2197497"/>
                      <a:pt x="0" y="2144402"/>
                      <a:pt x="0" y="2078905"/>
                    </a:cubicBezTo>
                    <a:lnTo>
                      <a:pt x="0" y="118592"/>
                    </a:lnTo>
                    <a:cubicBezTo>
                      <a:pt x="0" y="53095"/>
                      <a:pt x="53095" y="0"/>
                      <a:pt x="118592" y="0"/>
                    </a:cubicBezTo>
                    <a:close/>
                  </a:path>
                </a:pathLst>
              </a:custGeom>
              <a:solidFill>
                <a:srgbClr val="FECB32"/>
              </a:solidFill>
              <a:ln w="142875" cap="rnd">
                <a:solidFill>
                  <a:srgbClr val="EFDEC6"/>
                </a:solidFill>
                <a:prstDash val="solid"/>
                <a:round/>
              </a:ln>
            </p:spPr>
          </p:sp>
          <p:sp>
            <p:nvSpPr>
              <p:cNvPr name="TextBox 13" id="13"/>
              <p:cNvSpPr txBox="true"/>
              <p:nvPr/>
            </p:nvSpPr>
            <p:spPr>
              <a:xfrm>
                <a:off x="0" y="-57150"/>
                <a:ext cx="1317070" cy="2254647"/>
              </a:xfrm>
              <a:prstGeom prst="rect">
                <a:avLst/>
              </a:prstGeom>
            </p:spPr>
            <p:txBody>
              <a:bodyPr anchor="ctr" rtlCol="false" tIns="50800" lIns="50800" bIns="50800" rIns="50800"/>
              <a:lstStyle/>
              <a:p>
                <a:pPr algn="ctr">
                  <a:lnSpc>
                    <a:spcPts val="4880"/>
                  </a:lnSpc>
                </a:pPr>
              </a:p>
            </p:txBody>
          </p:sp>
        </p:grpSp>
        <p:grpSp>
          <p:nvGrpSpPr>
            <p:cNvPr name="Group 14" id="14"/>
            <p:cNvGrpSpPr/>
            <p:nvPr/>
          </p:nvGrpSpPr>
          <p:grpSpPr>
            <a:xfrm rot="0">
              <a:off x="0" y="1276246"/>
              <a:ext cx="3749111" cy="374911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F6E7D8"/>
              </a:solidFill>
            </p:spPr>
          </p:sp>
          <p:sp>
            <p:nvSpPr>
              <p:cNvPr name="TextBox 16" id="16"/>
              <p:cNvSpPr txBox="true"/>
              <p:nvPr/>
            </p:nvSpPr>
            <p:spPr>
              <a:xfrm>
                <a:off x="88900" y="50800"/>
                <a:ext cx="635000" cy="673100"/>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0">
            <a:off x="4511381" y="3468749"/>
            <a:ext cx="2811833" cy="4691470"/>
            <a:chOff x="0" y="0"/>
            <a:chExt cx="3749111" cy="6255293"/>
          </a:xfrm>
        </p:grpSpPr>
        <p:grpSp>
          <p:nvGrpSpPr>
            <p:cNvPr name="Group 18" id="18"/>
            <p:cNvGrpSpPr/>
            <p:nvPr/>
          </p:nvGrpSpPr>
          <p:grpSpPr>
            <a:xfrm rot="0">
              <a:off x="0" y="0"/>
              <a:ext cx="3749111" cy="6255293"/>
              <a:chOff x="0" y="0"/>
              <a:chExt cx="1317070" cy="2197497"/>
            </a:xfrm>
          </p:grpSpPr>
          <p:sp>
            <p:nvSpPr>
              <p:cNvPr name="Freeform 19" id="19"/>
              <p:cNvSpPr/>
              <p:nvPr/>
            </p:nvSpPr>
            <p:spPr>
              <a:xfrm flipH="false" flipV="false" rot="0">
                <a:off x="0" y="0"/>
                <a:ext cx="1317070" cy="2197497"/>
              </a:xfrm>
              <a:custGeom>
                <a:avLst/>
                <a:gdLst/>
                <a:ahLst/>
                <a:cxnLst/>
                <a:rect r="r" b="b" t="t" l="l"/>
                <a:pathLst>
                  <a:path h="2197497" w="1317070">
                    <a:moveTo>
                      <a:pt x="118592" y="0"/>
                    </a:moveTo>
                    <a:lnTo>
                      <a:pt x="1198479" y="0"/>
                    </a:lnTo>
                    <a:cubicBezTo>
                      <a:pt x="1229931" y="0"/>
                      <a:pt x="1260095" y="12494"/>
                      <a:pt x="1282336" y="34735"/>
                    </a:cubicBezTo>
                    <a:cubicBezTo>
                      <a:pt x="1304576" y="56975"/>
                      <a:pt x="1317070" y="87139"/>
                      <a:pt x="1317070" y="118592"/>
                    </a:cubicBezTo>
                    <a:lnTo>
                      <a:pt x="1317070" y="2078905"/>
                    </a:lnTo>
                    <a:cubicBezTo>
                      <a:pt x="1317070" y="2144402"/>
                      <a:pt x="1263975" y="2197497"/>
                      <a:pt x="1198479" y="2197497"/>
                    </a:cubicBezTo>
                    <a:lnTo>
                      <a:pt x="118592" y="2197497"/>
                    </a:lnTo>
                    <a:cubicBezTo>
                      <a:pt x="53095" y="2197497"/>
                      <a:pt x="0" y="2144402"/>
                      <a:pt x="0" y="2078905"/>
                    </a:cubicBezTo>
                    <a:lnTo>
                      <a:pt x="0" y="118592"/>
                    </a:lnTo>
                    <a:cubicBezTo>
                      <a:pt x="0" y="53095"/>
                      <a:pt x="53095" y="0"/>
                      <a:pt x="118592" y="0"/>
                    </a:cubicBezTo>
                    <a:close/>
                  </a:path>
                </a:pathLst>
              </a:custGeom>
              <a:solidFill>
                <a:srgbClr val="451E67"/>
              </a:solidFill>
              <a:ln w="142875" cap="rnd">
                <a:solidFill>
                  <a:srgbClr val="EFDEC6"/>
                </a:solidFill>
                <a:prstDash val="solid"/>
                <a:round/>
              </a:ln>
            </p:spPr>
          </p:sp>
          <p:sp>
            <p:nvSpPr>
              <p:cNvPr name="TextBox 20" id="20"/>
              <p:cNvSpPr txBox="true"/>
              <p:nvPr/>
            </p:nvSpPr>
            <p:spPr>
              <a:xfrm>
                <a:off x="0" y="-57150"/>
                <a:ext cx="1317070" cy="2254647"/>
              </a:xfrm>
              <a:prstGeom prst="rect">
                <a:avLst/>
              </a:prstGeom>
            </p:spPr>
            <p:txBody>
              <a:bodyPr anchor="ctr" rtlCol="false" tIns="50800" lIns="50800" bIns="50800" rIns="50800"/>
              <a:lstStyle/>
              <a:p>
                <a:pPr algn="ctr">
                  <a:lnSpc>
                    <a:spcPts val="4880"/>
                  </a:lnSpc>
                </a:pPr>
              </a:p>
            </p:txBody>
          </p:sp>
        </p:grpSp>
        <p:grpSp>
          <p:nvGrpSpPr>
            <p:cNvPr name="Group 21" id="21"/>
            <p:cNvGrpSpPr/>
            <p:nvPr/>
          </p:nvGrpSpPr>
          <p:grpSpPr>
            <a:xfrm rot="0">
              <a:off x="0" y="1276246"/>
              <a:ext cx="3749111" cy="374911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F6E7D8"/>
              </a:solidFill>
            </p:spPr>
          </p:sp>
          <p:sp>
            <p:nvSpPr>
              <p:cNvPr name="TextBox 23" id="23"/>
              <p:cNvSpPr txBox="true"/>
              <p:nvPr/>
            </p:nvSpPr>
            <p:spPr>
              <a:xfrm>
                <a:off x="88900" y="50800"/>
                <a:ext cx="635000" cy="673100"/>
              </a:xfrm>
              <a:prstGeom prst="rect">
                <a:avLst/>
              </a:prstGeom>
            </p:spPr>
            <p:txBody>
              <a:bodyPr anchor="ctr" rtlCol="false" tIns="50800" lIns="50800" bIns="50800" rIns="50800"/>
              <a:lstStyle/>
              <a:p>
                <a:pPr algn="ctr">
                  <a:lnSpc>
                    <a:spcPts val="2660"/>
                  </a:lnSpc>
                </a:pPr>
              </a:p>
            </p:txBody>
          </p:sp>
        </p:grpSp>
      </p:grpSp>
      <p:sp>
        <p:nvSpPr>
          <p:cNvPr name="TextBox 24" id="24"/>
          <p:cNvSpPr txBox="true"/>
          <p:nvPr/>
        </p:nvSpPr>
        <p:spPr>
          <a:xfrm rot="0">
            <a:off x="1415194" y="381211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1</a:t>
            </a:r>
          </a:p>
        </p:txBody>
      </p:sp>
      <p:sp>
        <p:nvSpPr>
          <p:cNvPr name="TextBox 25" id="25"/>
          <p:cNvSpPr txBox="true"/>
          <p:nvPr/>
        </p:nvSpPr>
        <p:spPr>
          <a:xfrm rot="-10800000">
            <a:off x="3132677" y="719667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1</a:t>
            </a:r>
          </a:p>
        </p:txBody>
      </p:sp>
      <p:sp>
        <p:nvSpPr>
          <p:cNvPr name="Freeform 26" id="26"/>
          <p:cNvSpPr/>
          <p:nvPr/>
        </p:nvSpPr>
        <p:spPr>
          <a:xfrm flipH="false" flipV="false" rot="5400000">
            <a:off x="15829950" y="20965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5400000">
            <a:off x="-749673" y="78339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7828723" y="381211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3</a:t>
            </a:r>
          </a:p>
        </p:txBody>
      </p:sp>
      <p:sp>
        <p:nvSpPr>
          <p:cNvPr name="TextBox 29" id="29"/>
          <p:cNvSpPr txBox="true"/>
          <p:nvPr/>
        </p:nvSpPr>
        <p:spPr>
          <a:xfrm rot="-10800000">
            <a:off x="9546206" y="719667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3</a:t>
            </a:r>
          </a:p>
        </p:txBody>
      </p:sp>
      <p:sp>
        <p:nvSpPr>
          <p:cNvPr name="TextBox 30" id="30"/>
          <p:cNvSpPr txBox="true"/>
          <p:nvPr/>
        </p:nvSpPr>
        <p:spPr>
          <a:xfrm rot="0">
            <a:off x="4621959" y="381211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2</a:t>
            </a:r>
          </a:p>
        </p:txBody>
      </p:sp>
      <p:sp>
        <p:nvSpPr>
          <p:cNvPr name="TextBox 31" id="31"/>
          <p:cNvSpPr txBox="true"/>
          <p:nvPr/>
        </p:nvSpPr>
        <p:spPr>
          <a:xfrm rot="-10800000">
            <a:off x="6339442" y="719667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2</a:t>
            </a:r>
          </a:p>
        </p:txBody>
      </p:sp>
      <p:sp>
        <p:nvSpPr>
          <p:cNvPr name="Freeform 32" id="32"/>
          <p:cNvSpPr/>
          <p:nvPr/>
        </p:nvSpPr>
        <p:spPr>
          <a:xfrm flipH="false" flipV="false" rot="-3298920">
            <a:off x="441848" y="746063"/>
            <a:ext cx="1725536" cy="1483961"/>
          </a:xfrm>
          <a:custGeom>
            <a:avLst/>
            <a:gdLst/>
            <a:ahLst/>
            <a:cxnLst/>
            <a:rect r="r" b="b" t="t" l="l"/>
            <a:pathLst>
              <a:path h="1483961" w="1725536">
                <a:moveTo>
                  <a:pt x="0" y="0"/>
                </a:moveTo>
                <a:lnTo>
                  <a:pt x="1725536" y="0"/>
                </a:lnTo>
                <a:lnTo>
                  <a:pt x="1725536"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109400">
            <a:off x="15846645" y="8516320"/>
            <a:ext cx="2273478" cy="1483961"/>
          </a:xfrm>
          <a:custGeom>
            <a:avLst/>
            <a:gdLst/>
            <a:ahLst/>
            <a:cxnLst/>
            <a:rect r="r" b="b" t="t" l="l"/>
            <a:pathLst>
              <a:path h="1483961" w="2273478">
                <a:moveTo>
                  <a:pt x="0" y="0"/>
                </a:moveTo>
                <a:lnTo>
                  <a:pt x="2273478" y="0"/>
                </a:lnTo>
                <a:lnTo>
                  <a:pt x="2273478" y="1483960"/>
                </a:lnTo>
                <a:lnTo>
                  <a:pt x="0" y="14839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4" id="34"/>
          <p:cNvSpPr txBox="true"/>
          <p:nvPr/>
        </p:nvSpPr>
        <p:spPr>
          <a:xfrm rot="26403">
            <a:off x="692612" y="1227044"/>
            <a:ext cx="16928504" cy="808098"/>
          </a:xfrm>
          <a:prstGeom prst="rect">
            <a:avLst/>
          </a:prstGeom>
        </p:spPr>
        <p:txBody>
          <a:bodyPr anchor="t" rtlCol="false" tIns="0" lIns="0" bIns="0" rIns="0">
            <a:spAutoFit/>
          </a:bodyPr>
          <a:lstStyle/>
          <a:p>
            <a:pPr algn="ctr">
              <a:lnSpc>
                <a:spcPts val="5951"/>
              </a:lnSpc>
            </a:pPr>
            <a:r>
              <a:rPr lang="en-US" sz="6199">
                <a:solidFill>
                  <a:srgbClr val="FFFFFF"/>
                </a:solidFill>
                <a:latin typeface="Press Start 2P"/>
                <a:ea typeface="Press Start 2P"/>
                <a:cs typeface="Press Start 2P"/>
                <a:sym typeface="Press Start 2P"/>
              </a:rPr>
              <a:t>Table of Contents</a:t>
            </a:r>
          </a:p>
        </p:txBody>
      </p:sp>
      <p:grpSp>
        <p:nvGrpSpPr>
          <p:cNvPr name="Group 35" id="35"/>
          <p:cNvGrpSpPr/>
          <p:nvPr/>
        </p:nvGrpSpPr>
        <p:grpSpPr>
          <a:xfrm rot="0">
            <a:off x="14092105" y="3468749"/>
            <a:ext cx="2811833" cy="4691470"/>
            <a:chOff x="0" y="0"/>
            <a:chExt cx="3749111" cy="6255293"/>
          </a:xfrm>
        </p:grpSpPr>
        <p:grpSp>
          <p:nvGrpSpPr>
            <p:cNvPr name="Group 36" id="36"/>
            <p:cNvGrpSpPr/>
            <p:nvPr/>
          </p:nvGrpSpPr>
          <p:grpSpPr>
            <a:xfrm rot="0">
              <a:off x="0" y="0"/>
              <a:ext cx="3749111" cy="6255293"/>
              <a:chOff x="0" y="0"/>
              <a:chExt cx="1317070" cy="2197497"/>
            </a:xfrm>
          </p:grpSpPr>
          <p:sp>
            <p:nvSpPr>
              <p:cNvPr name="Freeform 37" id="37"/>
              <p:cNvSpPr/>
              <p:nvPr/>
            </p:nvSpPr>
            <p:spPr>
              <a:xfrm flipH="false" flipV="false" rot="0">
                <a:off x="0" y="0"/>
                <a:ext cx="1317070" cy="2197497"/>
              </a:xfrm>
              <a:custGeom>
                <a:avLst/>
                <a:gdLst/>
                <a:ahLst/>
                <a:cxnLst/>
                <a:rect r="r" b="b" t="t" l="l"/>
                <a:pathLst>
                  <a:path h="2197497" w="1317070">
                    <a:moveTo>
                      <a:pt x="118592" y="0"/>
                    </a:moveTo>
                    <a:lnTo>
                      <a:pt x="1198479" y="0"/>
                    </a:lnTo>
                    <a:cubicBezTo>
                      <a:pt x="1229931" y="0"/>
                      <a:pt x="1260095" y="12494"/>
                      <a:pt x="1282336" y="34735"/>
                    </a:cubicBezTo>
                    <a:cubicBezTo>
                      <a:pt x="1304576" y="56975"/>
                      <a:pt x="1317070" y="87139"/>
                      <a:pt x="1317070" y="118592"/>
                    </a:cubicBezTo>
                    <a:lnTo>
                      <a:pt x="1317070" y="2078905"/>
                    </a:lnTo>
                    <a:cubicBezTo>
                      <a:pt x="1317070" y="2144402"/>
                      <a:pt x="1263975" y="2197497"/>
                      <a:pt x="1198479" y="2197497"/>
                    </a:cubicBezTo>
                    <a:lnTo>
                      <a:pt x="118592" y="2197497"/>
                    </a:lnTo>
                    <a:cubicBezTo>
                      <a:pt x="53095" y="2197497"/>
                      <a:pt x="0" y="2144402"/>
                      <a:pt x="0" y="2078905"/>
                    </a:cubicBezTo>
                    <a:lnTo>
                      <a:pt x="0" y="118592"/>
                    </a:lnTo>
                    <a:cubicBezTo>
                      <a:pt x="0" y="53095"/>
                      <a:pt x="53095" y="0"/>
                      <a:pt x="118592" y="0"/>
                    </a:cubicBezTo>
                    <a:close/>
                  </a:path>
                </a:pathLst>
              </a:custGeom>
              <a:solidFill>
                <a:srgbClr val="40C0DF"/>
              </a:solidFill>
              <a:ln w="142875" cap="rnd">
                <a:solidFill>
                  <a:srgbClr val="EFDEC6"/>
                </a:solidFill>
                <a:prstDash val="solid"/>
                <a:round/>
              </a:ln>
            </p:spPr>
          </p:sp>
          <p:sp>
            <p:nvSpPr>
              <p:cNvPr name="TextBox 38" id="38"/>
              <p:cNvSpPr txBox="true"/>
              <p:nvPr/>
            </p:nvSpPr>
            <p:spPr>
              <a:xfrm>
                <a:off x="0" y="-57150"/>
                <a:ext cx="1317070" cy="2254647"/>
              </a:xfrm>
              <a:prstGeom prst="rect">
                <a:avLst/>
              </a:prstGeom>
            </p:spPr>
            <p:txBody>
              <a:bodyPr anchor="ctr" rtlCol="false" tIns="50800" lIns="50800" bIns="50800" rIns="50800"/>
              <a:lstStyle/>
              <a:p>
                <a:pPr algn="ctr">
                  <a:lnSpc>
                    <a:spcPts val="4880"/>
                  </a:lnSpc>
                </a:pPr>
              </a:p>
            </p:txBody>
          </p:sp>
        </p:grpSp>
        <p:grpSp>
          <p:nvGrpSpPr>
            <p:cNvPr name="Group 39" id="39"/>
            <p:cNvGrpSpPr/>
            <p:nvPr/>
          </p:nvGrpSpPr>
          <p:grpSpPr>
            <a:xfrm rot="0">
              <a:off x="0" y="1276246"/>
              <a:ext cx="3749111" cy="3749111"/>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F6E7D8"/>
              </a:solidFill>
            </p:spPr>
          </p:sp>
          <p:sp>
            <p:nvSpPr>
              <p:cNvPr name="TextBox 41" id="41"/>
              <p:cNvSpPr txBox="true"/>
              <p:nvPr/>
            </p:nvSpPr>
            <p:spPr>
              <a:xfrm>
                <a:off x="88900" y="50800"/>
                <a:ext cx="635000" cy="673100"/>
              </a:xfrm>
              <a:prstGeom prst="rect">
                <a:avLst/>
              </a:prstGeom>
            </p:spPr>
            <p:txBody>
              <a:bodyPr anchor="ctr" rtlCol="false" tIns="50800" lIns="50800" bIns="50800" rIns="50800"/>
              <a:lstStyle/>
              <a:p>
                <a:pPr algn="ctr">
                  <a:lnSpc>
                    <a:spcPts val="2660"/>
                  </a:lnSpc>
                </a:pPr>
              </a:p>
            </p:txBody>
          </p:sp>
        </p:grpSp>
      </p:grpSp>
      <p:grpSp>
        <p:nvGrpSpPr>
          <p:cNvPr name="Group 42" id="42"/>
          <p:cNvGrpSpPr/>
          <p:nvPr/>
        </p:nvGrpSpPr>
        <p:grpSpPr>
          <a:xfrm rot="0">
            <a:off x="10885340" y="3468749"/>
            <a:ext cx="2811833" cy="4691470"/>
            <a:chOff x="0" y="0"/>
            <a:chExt cx="3749111" cy="6255293"/>
          </a:xfrm>
        </p:grpSpPr>
        <p:grpSp>
          <p:nvGrpSpPr>
            <p:cNvPr name="Group 43" id="43"/>
            <p:cNvGrpSpPr/>
            <p:nvPr/>
          </p:nvGrpSpPr>
          <p:grpSpPr>
            <a:xfrm rot="0">
              <a:off x="0" y="0"/>
              <a:ext cx="3749111" cy="6255293"/>
              <a:chOff x="0" y="0"/>
              <a:chExt cx="1317070" cy="2197497"/>
            </a:xfrm>
          </p:grpSpPr>
          <p:sp>
            <p:nvSpPr>
              <p:cNvPr name="Freeform 44" id="44"/>
              <p:cNvSpPr/>
              <p:nvPr/>
            </p:nvSpPr>
            <p:spPr>
              <a:xfrm flipH="false" flipV="false" rot="0">
                <a:off x="0" y="0"/>
                <a:ext cx="1317070" cy="2197497"/>
              </a:xfrm>
              <a:custGeom>
                <a:avLst/>
                <a:gdLst/>
                <a:ahLst/>
                <a:cxnLst/>
                <a:rect r="r" b="b" t="t" l="l"/>
                <a:pathLst>
                  <a:path h="2197497" w="1317070">
                    <a:moveTo>
                      <a:pt x="118592" y="0"/>
                    </a:moveTo>
                    <a:lnTo>
                      <a:pt x="1198479" y="0"/>
                    </a:lnTo>
                    <a:cubicBezTo>
                      <a:pt x="1229931" y="0"/>
                      <a:pt x="1260095" y="12494"/>
                      <a:pt x="1282336" y="34735"/>
                    </a:cubicBezTo>
                    <a:cubicBezTo>
                      <a:pt x="1304576" y="56975"/>
                      <a:pt x="1317070" y="87139"/>
                      <a:pt x="1317070" y="118592"/>
                    </a:cubicBezTo>
                    <a:lnTo>
                      <a:pt x="1317070" y="2078905"/>
                    </a:lnTo>
                    <a:cubicBezTo>
                      <a:pt x="1317070" y="2144402"/>
                      <a:pt x="1263975" y="2197497"/>
                      <a:pt x="1198479" y="2197497"/>
                    </a:cubicBezTo>
                    <a:lnTo>
                      <a:pt x="118592" y="2197497"/>
                    </a:lnTo>
                    <a:cubicBezTo>
                      <a:pt x="53095" y="2197497"/>
                      <a:pt x="0" y="2144402"/>
                      <a:pt x="0" y="2078905"/>
                    </a:cubicBezTo>
                    <a:lnTo>
                      <a:pt x="0" y="118592"/>
                    </a:lnTo>
                    <a:cubicBezTo>
                      <a:pt x="0" y="53095"/>
                      <a:pt x="53095" y="0"/>
                      <a:pt x="118592" y="0"/>
                    </a:cubicBezTo>
                    <a:close/>
                  </a:path>
                </a:pathLst>
              </a:custGeom>
              <a:solidFill>
                <a:srgbClr val="E7191F"/>
              </a:solidFill>
              <a:ln w="142875" cap="rnd">
                <a:solidFill>
                  <a:srgbClr val="EFDEC6"/>
                </a:solidFill>
                <a:prstDash val="solid"/>
                <a:round/>
              </a:ln>
            </p:spPr>
          </p:sp>
          <p:sp>
            <p:nvSpPr>
              <p:cNvPr name="TextBox 45" id="45"/>
              <p:cNvSpPr txBox="true"/>
              <p:nvPr/>
            </p:nvSpPr>
            <p:spPr>
              <a:xfrm>
                <a:off x="0" y="-57150"/>
                <a:ext cx="1317070" cy="2254647"/>
              </a:xfrm>
              <a:prstGeom prst="rect">
                <a:avLst/>
              </a:prstGeom>
            </p:spPr>
            <p:txBody>
              <a:bodyPr anchor="ctr" rtlCol="false" tIns="50800" lIns="50800" bIns="50800" rIns="50800"/>
              <a:lstStyle/>
              <a:p>
                <a:pPr algn="ctr">
                  <a:lnSpc>
                    <a:spcPts val="4880"/>
                  </a:lnSpc>
                </a:pPr>
              </a:p>
            </p:txBody>
          </p:sp>
        </p:grpSp>
        <p:grpSp>
          <p:nvGrpSpPr>
            <p:cNvPr name="Group 46" id="46"/>
            <p:cNvGrpSpPr/>
            <p:nvPr/>
          </p:nvGrpSpPr>
          <p:grpSpPr>
            <a:xfrm rot="0">
              <a:off x="0" y="1276246"/>
              <a:ext cx="3749111" cy="3749111"/>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F6E7D8"/>
              </a:solidFill>
            </p:spPr>
          </p:sp>
          <p:sp>
            <p:nvSpPr>
              <p:cNvPr name="TextBox 48" id="48"/>
              <p:cNvSpPr txBox="true"/>
              <p:nvPr/>
            </p:nvSpPr>
            <p:spPr>
              <a:xfrm>
                <a:off x="88900" y="50800"/>
                <a:ext cx="635000" cy="673100"/>
              </a:xfrm>
              <a:prstGeom prst="rect">
                <a:avLst/>
              </a:prstGeom>
            </p:spPr>
            <p:txBody>
              <a:bodyPr anchor="ctr" rtlCol="false" tIns="50800" lIns="50800" bIns="50800" rIns="50800"/>
              <a:lstStyle/>
              <a:p>
                <a:pPr algn="ctr">
                  <a:lnSpc>
                    <a:spcPts val="2660"/>
                  </a:lnSpc>
                </a:pPr>
              </a:p>
            </p:txBody>
          </p:sp>
        </p:grpSp>
      </p:grpSp>
      <p:sp>
        <p:nvSpPr>
          <p:cNvPr name="TextBox 49" id="49"/>
          <p:cNvSpPr txBox="true"/>
          <p:nvPr/>
        </p:nvSpPr>
        <p:spPr>
          <a:xfrm rot="0">
            <a:off x="14202683" y="381211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5</a:t>
            </a:r>
          </a:p>
        </p:txBody>
      </p:sp>
      <p:sp>
        <p:nvSpPr>
          <p:cNvPr name="TextBox 50" id="50"/>
          <p:cNvSpPr txBox="true"/>
          <p:nvPr/>
        </p:nvSpPr>
        <p:spPr>
          <a:xfrm rot="-10800000">
            <a:off x="15920166" y="719667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5</a:t>
            </a:r>
          </a:p>
        </p:txBody>
      </p:sp>
      <p:sp>
        <p:nvSpPr>
          <p:cNvPr name="TextBox 51" id="51"/>
          <p:cNvSpPr txBox="true"/>
          <p:nvPr/>
        </p:nvSpPr>
        <p:spPr>
          <a:xfrm rot="0">
            <a:off x="10995918" y="381211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4</a:t>
            </a:r>
          </a:p>
        </p:txBody>
      </p:sp>
      <p:sp>
        <p:nvSpPr>
          <p:cNvPr name="TextBox 52" id="52"/>
          <p:cNvSpPr txBox="true"/>
          <p:nvPr/>
        </p:nvSpPr>
        <p:spPr>
          <a:xfrm rot="-10800000">
            <a:off x="12713401" y="7196675"/>
            <a:ext cx="873194" cy="654909"/>
          </a:xfrm>
          <a:prstGeom prst="rect">
            <a:avLst/>
          </a:prstGeom>
        </p:spPr>
        <p:txBody>
          <a:bodyPr anchor="t" rtlCol="false" tIns="0" lIns="0" bIns="0" rIns="0">
            <a:spAutoFit/>
          </a:bodyPr>
          <a:lstStyle/>
          <a:p>
            <a:pPr algn="ctr">
              <a:lnSpc>
                <a:spcPts val="4846"/>
              </a:lnSpc>
            </a:pPr>
            <a:r>
              <a:rPr lang="en-US" b="true" sz="5048">
                <a:solidFill>
                  <a:srgbClr val="1C191A"/>
                </a:solidFill>
                <a:latin typeface="Libre Franklin Heavy"/>
                <a:ea typeface="Libre Franklin Heavy"/>
                <a:cs typeface="Libre Franklin Heavy"/>
                <a:sym typeface="Libre Franklin Heavy"/>
              </a:rPr>
              <a:t>4</a:t>
            </a:r>
          </a:p>
        </p:txBody>
      </p:sp>
      <p:sp>
        <p:nvSpPr>
          <p:cNvPr name="TextBox 53" id="53"/>
          <p:cNvSpPr txBox="true"/>
          <p:nvPr/>
        </p:nvSpPr>
        <p:spPr>
          <a:xfrm rot="26403">
            <a:off x="1775054" y="5445539"/>
            <a:ext cx="1870593" cy="734625"/>
          </a:xfrm>
          <a:prstGeom prst="rect">
            <a:avLst/>
          </a:prstGeom>
        </p:spPr>
        <p:txBody>
          <a:bodyPr anchor="t" rtlCol="false" tIns="0" lIns="0" bIns="0" rIns="0">
            <a:spAutoFit/>
          </a:bodyPr>
          <a:lstStyle/>
          <a:p>
            <a:pPr algn="ctr">
              <a:lnSpc>
                <a:spcPts val="1895"/>
              </a:lnSpc>
            </a:pPr>
            <a:r>
              <a:rPr lang="en-US" b="true" sz="1974">
                <a:solidFill>
                  <a:srgbClr val="1C191A"/>
                </a:solidFill>
                <a:latin typeface="Libre Franklin Bold"/>
                <a:ea typeface="Libre Franklin Bold"/>
                <a:cs typeface="Libre Franklin Bold"/>
                <a:sym typeface="Libre Franklin Bold"/>
              </a:rPr>
              <a:t>Object Oriented Design</a:t>
            </a:r>
          </a:p>
        </p:txBody>
      </p:sp>
      <p:sp>
        <p:nvSpPr>
          <p:cNvPr name="TextBox 54" id="54"/>
          <p:cNvSpPr txBox="true"/>
          <p:nvPr/>
        </p:nvSpPr>
        <p:spPr>
          <a:xfrm rot="26403">
            <a:off x="8221897" y="5565870"/>
            <a:ext cx="1870593" cy="493963"/>
          </a:xfrm>
          <a:prstGeom prst="rect">
            <a:avLst/>
          </a:prstGeom>
        </p:spPr>
        <p:txBody>
          <a:bodyPr anchor="t" rtlCol="false" tIns="0" lIns="0" bIns="0" rIns="0">
            <a:spAutoFit/>
          </a:bodyPr>
          <a:lstStyle/>
          <a:p>
            <a:pPr algn="ctr">
              <a:lnSpc>
                <a:spcPts val="1896"/>
              </a:lnSpc>
            </a:pPr>
            <a:r>
              <a:rPr lang="en-US" b="true" sz="1975">
                <a:solidFill>
                  <a:srgbClr val="1C191A"/>
                </a:solidFill>
                <a:latin typeface="Libre Franklin Bold"/>
                <a:ea typeface="Libre Franklin Bold"/>
                <a:cs typeface="Libre Franklin Bold"/>
                <a:sym typeface="Libre Franklin Bold"/>
              </a:rPr>
              <a:t>Features Overview</a:t>
            </a:r>
          </a:p>
        </p:txBody>
      </p:sp>
      <p:sp>
        <p:nvSpPr>
          <p:cNvPr name="TextBox 55" id="55"/>
          <p:cNvSpPr txBox="true"/>
          <p:nvPr/>
        </p:nvSpPr>
        <p:spPr>
          <a:xfrm rot="26403">
            <a:off x="4978543" y="5608692"/>
            <a:ext cx="1870593" cy="493939"/>
          </a:xfrm>
          <a:prstGeom prst="rect">
            <a:avLst/>
          </a:prstGeom>
        </p:spPr>
        <p:txBody>
          <a:bodyPr anchor="t" rtlCol="false" tIns="0" lIns="0" bIns="0" rIns="0">
            <a:spAutoFit/>
          </a:bodyPr>
          <a:lstStyle/>
          <a:p>
            <a:pPr algn="ctr">
              <a:lnSpc>
                <a:spcPts val="1895"/>
              </a:lnSpc>
            </a:pPr>
            <a:r>
              <a:rPr lang="en-US" b="true" sz="1974">
                <a:solidFill>
                  <a:srgbClr val="1C191A"/>
                </a:solidFill>
                <a:latin typeface="Libre Franklin Bold"/>
                <a:ea typeface="Libre Franklin Bold"/>
                <a:cs typeface="Libre Franklin Bold"/>
                <a:sym typeface="Libre Franklin Bold"/>
              </a:rPr>
              <a:t>Code Design and Efficiency</a:t>
            </a:r>
          </a:p>
        </p:txBody>
      </p:sp>
      <p:sp>
        <p:nvSpPr>
          <p:cNvPr name="TextBox 56" id="56"/>
          <p:cNvSpPr txBox="true"/>
          <p:nvPr/>
        </p:nvSpPr>
        <p:spPr>
          <a:xfrm rot="26403">
            <a:off x="11355778" y="5674933"/>
            <a:ext cx="1870593" cy="275837"/>
          </a:xfrm>
          <a:prstGeom prst="rect">
            <a:avLst/>
          </a:prstGeom>
        </p:spPr>
        <p:txBody>
          <a:bodyPr anchor="t" rtlCol="false" tIns="0" lIns="0" bIns="0" rIns="0">
            <a:spAutoFit/>
          </a:bodyPr>
          <a:lstStyle/>
          <a:p>
            <a:pPr algn="ctr">
              <a:lnSpc>
                <a:spcPts val="2087"/>
              </a:lnSpc>
            </a:pPr>
            <a:r>
              <a:rPr lang="en-US" b="true" sz="2174">
                <a:solidFill>
                  <a:srgbClr val="1C191A"/>
                </a:solidFill>
                <a:latin typeface="Libre Franklin Bold"/>
                <a:ea typeface="Libre Franklin Bold"/>
                <a:cs typeface="Libre Franklin Bold"/>
                <a:sym typeface="Libre Franklin Bold"/>
              </a:rPr>
              <a:t>Demo.exe</a:t>
            </a:r>
          </a:p>
        </p:txBody>
      </p:sp>
      <p:sp>
        <p:nvSpPr>
          <p:cNvPr name="TextBox 57" id="57"/>
          <p:cNvSpPr txBox="true"/>
          <p:nvPr/>
        </p:nvSpPr>
        <p:spPr>
          <a:xfrm rot="26403">
            <a:off x="14488865" y="5689327"/>
            <a:ext cx="1870593" cy="297935"/>
          </a:xfrm>
          <a:prstGeom prst="rect">
            <a:avLst/>
          </a:prstGeom>
        </p:spPr>
        <p:txBody>
          <a:bodyPr anchor="t" rtlCol="false" tIns="0" lIns="0" bIns="0" rIns="0">
            <a:spAutoFit/>
          </a:bodyPr>
          <a:lstStyle/>
          <a:p>
            <a:pPr algn="ctr">
              <a:lnSpc>
                <a:spcPts val="2183"/>
              </a:lnSpc>
            </a:pPr>
            <a:r>
              <a:rPr lang="en-US" b="true" sz="2274">
                <a:solidFill>
                  <a:srgbClr val="1C191A"/>
                </a:solidFill>
                <a:latin typeface="Libre Franklin Bold"/>
                <a:ea typeface="Libre Franklin Bold"/>
                <a:cs typeface="Libre Franklin Bold"/>
                <a:sym typeface="Libre Franklin Bold"/>
              </a:rPr>
              <a:t>QnA!</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r>
                <a:rPr lang="en-US" sz="1899">
                  <a:solidFill>
                    <a:srgbClr val="000000"/>
                  </a:solidFill>
                  <a:latin typeface="Open Sans Light"/>
                  <a:ea typeface="Open Sans Light"/>
                  <a:cs typeface="Open Sans Light"/>
                  <a:sym typeface="Open Sans Light"/>
                </a:rPr>
                <a:t>tt</a:t>
              </a:r>
            </a:p>
          </p:txBody>
        </p:sp>
      </p:grpSp>
      <p:grpSp>
        <p:nvGrpSpPr>
          <p:cNvPr name="Group 5" id="5"/>
          <p:cNvGrpSpPr/>
          <p:nvPr/>
        </p:nvGrpSpPr>
        <p:grpSpPr>
          <a:xfrm rot="0">
            <a:off x="8007804" y="3366204"/>
            <a:ext cx="9251496" cy="4590477"/>
            <a:chOff x="0" y="0"/>
            <a:chExt cx="2436608" cy="1209014"/>
          </a:xfrm>
        </p:grpSpPr>
        <p:sp>
          <p:nvSpPr>
            <p:cNvPr name="Freeform 6" id="6"/>
            <p:cNvSpPr/>
            <p:nvPr/>
          </p:nvSpPr>
          <p:spPr>
            <a:xfrm flipH="false" flipV="false" rot="0">
              <a:off x="0" y="0"/>
              <a:ext cx="2436608" cy="1209014"/>
            </a:xfrm>
            <a:custGeom>
              <a:avLst/>
              <a:gdLst/>
              <a:ahLst/>
              <a:cxnLst/>
              <a:rect r="r" b="b" t="t" l="l"/>
              <a:pathLst>
                <a:path h="1209014" w="2436608">
                  <a:moveTo>
                    <a:pt x="25942" y="0"/>
                  </a:moveTo>
                  <a:lnTo>
                    <a:pt x="2410666" y="0"/>
                  </a:lnTo>
                  <a:cubicBezTo>
                    <a:pt x="2424994" y="0"/>
                    <a:pt x="2436608" y="11614"/>
                    <a:pt x="2436608" y="25942"/>
                  </a:cubicBezTo>
                  <a:lnTo>
                    <a:pt x="2436608" y="1183073"/>
                  </a:lnTo>
                  <a:cubicBezTo>
                    <a:pt x="2436608" y="1197400"/>
                    <a:pt x="2424994" y="1209014"/>
                    <a:pt x="2410666" y="1209014"/>
                  </a:cubicBezTo>
                  <a:lnTo>
                    <a:pt x="25942" y="1209014"/>
                  </a:lnTo>
                  <a:cubicBezTo>
                    <a:pt x="11614" y="1209014"/>
                    <a:pt x="0" y="1197400"/>
                    <a:pt x="0" y="1183073"/>
                  </a:cubicBezTo>
                  <a:lnTo>
                    <a:pt x="0" y="25942"/>
                  </a:lnTo>
                  <a:cubicBezTo>
                    <a:pt x="0" y="11614"/>
                    <a:pt x="11614" y="0"/>
                    <a:pt x="25942" y="0"/>
                  </a:cubicBezTo>
                  <a:close/>
                </a:path>
              </a:pathLst>
            </a:custGeom>
            <a:solidFill>
              <a:srgbClr val="EFDEC6"/>
            </a:solidFill>
          </p:spPr>
        </p:sp>
        <p:sp>
          <p:nvSpPr>
            <p:cNvPr name="TextBox 7" id="7"/>
            <p:cNvSpPr txBox="true"/>
            <p:nvPr/>
          </p:nvSpPr>
          <p:spPr>
            <a:xfrm>
              <a:off x="0" y="-38100"/>
              <a:ext cx="2436608" cy="124711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277604" y="3743613"/>
            <a:ext cx="8711896" cy="3915755"/>
          </a:xfrm>
          <a:custGeom>
            <a:avLst/>
            <a:gdLst/>
            <a:ahLst/>
            <a:cxnLst/>
            <a:rect r="r" b="b" t="t" l="l"/>
            <a:pathLst>
              <a:path h="3915755" w="8711896">
                <a:moveTo>
                  <a:pt x="0" y="0"/>
                </a:moveTo>
                <a:lnTo>
                  <a:pt x="8711896" y="0"/>
                </a:lnTo>
                <a:lnTo>
                  <a:pt x="8711896" y="3915755"/>
                </a:lnTo>
                <a:lnTo>
                  <a:pt x="0" y="3915755"/>
                </a:lnTo>
                <a:lnTo>
                  <a:pt x="0" y="0"/>
                </a:lnTo>
                <a:close/>
              </a:path>
            </a:pathLst>
          </a:custGeom>
          <a:blipFill>
            <a:blip r:embed="rId3"/>
            <a:stretch>
              <a:fillRect l="-13705" t="0" r="0" b="0"/>
            </a:stretch>
          </a:blipFill>
        </p:spPr>
      </p:sp>
      <p:sp>
        <p:nvSpPr>
          <p:cNvPr name="TextBox 9" id="9"/>
          <p:cNvSpPr txBox="true"/>
          <p:nvPr/>
        </p:nvSpPr>
        <p:spPr>
          <a:xfrm rot="0">
            <a:off x="1470180" y="3699298"/>
            <a:ext cx="6061487" cy="3541920"/>
          </a:xfrm>
          <a:prstGeom prst="rect">
            <a:avLst/>
          </a:prstGeom>
        </p:spPr>
        <p:txBody>
          <a:bodyPr anchor="t" rtlCol="false" tIns="0" lIns="0" bIns="0" rIns="0">
            <a:spAutoFit/>
          </a:bodyPr>
          <a:lstStyle/>
          <a:p>
            <a:pPr algn="just">
              <a:lnSpc>
                <a:spcPts val="4034"/>
              </a:lnSpc>
            </a:pPr>
            <a:r>
              <a:rPr lang="en-US" sz="3478" spc="267">
                <a:solidFill>
                  <a:srgbClr val="303030"/>
                </a:solidFill>
                <a:latin typeface="Libre Franklin"/>
                <a:ea typeface="Libre Franklin"/>
                <a:cs typeface="Libre Franklin"/>
                <a:sym typeface="Libre Franklin"/>
              </a:rPr>
              <a:t>Besides inheritance, the  classes can use and refer to other classes. </a:t>
            </a:r>
          </a:p>
          <a:p>
            <a:pPr algn="just">
              <a:lnSpc>
                <a:spcPts val="4034"/>
              </a:lnSpc>
            </a:pPr>
          </a:p>
          <a:p>
            <a:pPr algn="just">
              <a:lnSpc>
                <a:spcPts val="4034"/>
              </a:lnSpc>
            </a:pPr>
            <a:r>
              <a:rPr lang="en-US" sz="3478" spc="267">
                <a:solidFill>
                  <a:srgbClr val="303030"/>
                </a:solidFill>
                <a:latin typeface="Libre Franklin"/>
                <a:ea typeface="Libre Franklin"/>
                <a:cs typeface="Libre Franklin"/>
                <a:sym typeface="Libre Franklin"/>
              </a:rPr>
              <a:t>Associations can be depicted using a UML diagram.</a:t>
            </a:r>
          </a:p>
        </p:txBody>
      </p:sp>
      <p:sp>
        <p:nvSpPr>
          <p:cNvPr name="TextBox 10" id="10"/>
          <p:cNvSpPr txBox="true"/>
          <p:nvPr/>
        </p:nvSpPr>
        <p:spPr>
          <a:xfrm rot="0">
            <a:off x="8277604" y="3366204"/>
            <a:ext cx="6645898" cy="323569"/>
          </a:xfrm>
          <a:prstGeom prst="rect">
            <a:avLst/>
          </a:prstGeom>
        </p:spPr>
        <p:txBody>
          <a:bodyPr anchor="t" rtlCol="false" tIns="0" lIns="0" bIns="0" rIns="0">
            <a:spAutoFit/>
          </a:bodyPr>
          <a:lstStyle/>
          <a:p>
            <a:pPr algn="just">
              <a:lnSpc>
                <a:spcPts val="2509"/>
              </a:lnSpc>
            </a:pPr>
            <a:r>
              <a:rPr lang="en-US" b="true" sz="2162" spc="307">
                <a:solidFill>
                  <a:srgbClr val="000000"/>
                </a:solidFill>
                <a:latin typeface="Libre Franklin Bold"/>
                <a:ea typeface="Libre Franklin Bold"/>
                <a:cs typeface="Libre Franklin Bold"/>
                <a:sym typeface="Libre Franklin Bold"/>
              </a:rPr>
              <a:t>SingleGame.java</a:t>
            </a:r>
          </a:p>
        </p:txBody>
      </p:sp>
      <p:sp>
        <p:nvSpPr>
          <p:cNvPr name="TextBox 11" id="11"/>
          <p:cNvSpPr txBox="true"/>
          <p:nvPr/>
        </p:nvSpPr>
        <p:spPr>
          <a:xfrm rot="0">
            <a:off x="1713437" y="1209675"/>
            <a:ext cx="7992749" cy="951889"/>
          </a:xfrm>
          <a:prstGeom prst="rect">
            <a:avLst/>
          </a:prstGeom>
        </p:spPr>
        <p:txBody>
          <a:bodyPr anchor="t" rtlCol="false" tIns="0" lIns="0" bIns="0" rIns="0">
            <a:spAutoFit/>
          </a:bodyPr>
          <a:lstStyle/>
          <a:p>
            <a:pPr algn="l">
              <a:lnSpc>
                <a:spcPts val="7180"/>
              </a:lnSpc>
            </a:pPr>
            <a:r>
              <a:rPr lang="en-US" sz="7479" b="true">
                <a:solidFill>
                  <a:srgbClr val="303030"/>
                </a:solidFill>
                <a:latin typeface="Libre Franklin Heavy"/>
                <a:ea typeface="Libre Franklin Heavy"/>
                <a:cs typeface="Libre Franklin Heavy"/>
                <a:sym typeface="Libre Franklin Heavy"/>
              </a:rPr>
              <a:t>Associations</a:t>
            </a:r>
          </a:p>
        </p:txBody>
      </p:sp>
      <p:sp>
        <p:nvSpPr>
          <p:cNvPr name="Freeform 12" id="12"/>
          <p:cNvSpPr/>
          <p:nvPr/>
        </p:nvSpPr>
        <p:spPr>
          <a:xfrm flipH="false" flipV="false" rot="0">
            <a:off x="-5879"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645480"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370569" y="2296542"/>
            <a:ext cx="11849321" cy="6961758"/>
          </a:xfrm>
          <a:custGeom>
            <a:avLst/>
            <a:gdLst/>
            <a:ahLst/>
            <a:cxnLst/>
            <a:rect r="r" b="b" t="t" l="l"/>
            <a:pathLst>
              <a:path h="6961758" w="11849321">
                <a:moveTo>
                  <a:pt x="0" y="0"/>
                </a:moveTo>
                <a:lnTo>
                  <a:pt x="11849322" y="0"/>
                </a:lnTo>
                <a:lnTo>
                  <a:pt x="11849322" y="6961758"/>
                </a:lnTo>
                <a:lnTo>
                  <a:pt x="0" y="6961758"/>
                </a:lnTo>
                <a:lnTo>
                  <a:pt x="0" y="0"/>
                </a:lnTo>
                <a:close/>
              </a:path>
            </a:pathLst>
          </a:custGeom>
          <a:blipFill>
            <a:blip r:embed="rId3"/>
            <a:stretch>
              <a:fillRect l="0" t="-3089" r="-133560" b="-26605"/>
            </a:stretch>
          </a:blipFill>
        </p:spPr>
      </p:sp>
      <p:sp>
        <p:nvSpPr>
          <p:cNvPr name="TextBox 6" id="6"/>
          <p:cNvSpPr txBox="true"/>
          <p:nvPr/>
        </p:nvSpPr>
        <p:spPr>
          <a:xfrm rot="0">
            <a:off x="1713437" y="1209675"/>
            <a:ext cx="7992749" cy="951889"/>
          </a:xfrm>
          <a:prstGeom prst="rect">
            <a:avLst/>
          </a:prstGeom>
        </p:spPr>
        <p:txBody>
          <a:bodyPr anchor="t" rtlCol="false" tIns="0" lIns="0" bIns="0" rIns="0">
            <a:spAutoFit/>
          </a:bodyPr>
          <a:lstStyle/>
          <a:p>
            <a:pPr algn="l">
              <a:lnSpc>
                <a:spcPts val="7180"/>
              </a:lnSpc>
            </a:pPr>
            <a:r>
              <a:rPr lang="en-US" sz="7479" b="true">
                <a:solidFill>
                  <a:srgbClr val="303030"/>
                </a:solidFill>
                <a:latin typeface="Libre Franklin Heavy"/>
                <a:ea typeface="Libre Franklin Heavy"/>
                <a:cs typeface="Libre Franklin Heavy"/>
                <a:sym typeface="Libre Franklin Heavy"/>
              </a:rPr>
              <a:t>Associations</a:t>
            </a:r>
          </a:p>
        </p:txBody>
      </p:sp>
      <p:sp>
        <p:nvSpPr>
          <p:cNvPr name="Freeform 7" id="7"/>
          <p:cNvSpPr/>
          <p:nvPr/>
        </p:nvSpPr>
        <p:spPr>
          <a:xfrm flipH="false" flipV="false" rot="0">
            <a:off x="-5879"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645480"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829130" y="613350"/>
            <a:ext cx="4245603" cy="9081504"/>
          </a:xfrm>
          <a:custGeom>
            <a:avLst/>
            <a:gdLst/>
            <a:ahLst/>
            <a:cxnLst/>
            <a:rect r="r" b="b" t="t" l="l"/>
            <a:pathLst>
              <a:path h="9081504" w="4245603">
                <a:moveTo>
                  <a:pt x="0" y="0"/>
                </a:moveTo>
                <a:lnTo>
                  <a:pt x="4245603" y="0"/>
                </a:lnTo>
                <a:lnTo>
                  <a:pt x="4245603" y="9081504"/>
                </a:lnTo>
                <a:lnTo>
                  <a:pt x="0" y="9081504"/>
                </a:lnTo>
                <a:lnTo>
                  <a:pt x="0" y="0"/>
                </a:lnTo>
                <a:close/>
              </a:path>
            </a:pathLst>
          </a:custGeom>
          <a:blipFill>
            <a:blip r:embed="rId3"/>
            <a:stretch>
              <a:fillRect l="0" t="0" r="0" b="0"/>
            </a:stretch>
          </a:blipFill>
        </p:spPr>
      </p:sp>
      <p:sp>
        <p:nvSpPr>
          <p:cNvPr name="TextBox 6" id="6"/>
          <p:cNvSpPr txBox="true"/>
          <p:nvPr/>
        </p:nvSpPr>
        <p:spPr>
          <a:xfrm rot="0">
            <a:off x="1713437" y="1209675"/>
            <a:ext cx="7992749" cy="951889"/>
          </a:xfrm>
          <a:prstGeom prst="rect">
            <a:avLst/>
          </a:prstGeom>
        </p:spPr>
        <p:txBody>
          <a:bodyPr anchor="t" rtlCol="false" tIns="0" lIns="0" bIns="0" rIns="0">
            <a:spAutoFit/>
          </a:bodyPr>
          <a:lstStyle/>
          <a:p>
            <a:pPr algn="l">
              <a:lnSpc>
                <a:spcPts val="7180"/>
              </a:lnSpc>
            </a:pPr>
            <a:r>
              <a:rPr lang="en-US" sz="7479" b="true">
                <a:solidFill>
                  <a:srgbClr val="303030"/>
                </a:solidFill>
                <a:latin typeface="Libre Franklin Heavy"/>
                <a:ea typeface="Libre Franklin Heavy"/>
                <a:cs typeface="Libre Franklin Heavy"/>
                <a:sym typeface="Libre Franklin Heavy"/>
              </a:rPr>
              <a:t>Associations</a:t>
            </a:r>
          </a:p>
        </p:txBody>
      </p:sp>
      <p:sp>
        <p:nvSpPr>
          <p:cNvPr name="TextBox 7" id="7"/>
          <p:cNvSpPr txBox="true"/>
          <p:nvPr/>
        </p:nvSpPr>
        <p:spPr>
          <a:xfrm rot="0">
            <a:off x="1713437" y="2614196"/>
            <a:ext cx="9463979" cy="6718632"/>
          </a:xfrm>
          <a:prstGeom prst="rect">
            <a:avLst/>
          </a:prstGeom>
        </p:spPr>
        <p:txBody>
          <a:bodyPr anchor="t" rtlCol="false" tIns="0" lIns="0" bIns="0" rIns="0">
            <a:spAutoFit/>
          </a:bodyPr>
          <a:lstStyle/>
          <a:p>
            <a:pPr algn="l" marL="715901" indent="-357951" lvl="1">
              <a:lnSpc>
                <a:spcPts val="4476"/>
              </a:lnSpc>
              <a:buFont typeface="Arial"/>
              <a:buChar char="•"/>
            </a:pPr>
            <a:r>
              <a:rPr lang="en-US" sz="3315" spc="255">
                <a:solidFill>
                  <a:srgbClr val="303030"/>
                </a:solidFill>
                <a:latin typeface="Libre Franklin"/>
                <a:ea typeface="Libre Franklin"/>
                <a:cs typeface="Libre Franklin"/>
                <a:sym typeface="Libre Franklin"/>
              </a:rPr>
              <a:t>Deck and Card</a:t>
            </a:r>
          </a:p>
          <a:p>
            <a:pPr algn="l" marL="1431802" indent="-477267" lvl="2">
              <a:lnSpc>
                <a:spcPts val="4476"/>
              </a:lnSpc>
              <a:buFont typeface="Arial"/>
              <a:buChar char="⚬"/>
            </a:pPr>
            <a:r>
              <a:rPr lang="en-US" sz="3315" spc="255">
                <a:solidFill>
                  <a:srgbClr val="303030"/>
                </a:solidFill>
                <a:latin typeface="Libre Franklin"/>
                <a:ea typeface="Libre Franklin"/>
                <a:cs typeface="Libre Franklin"/>
                <a:sym typeface="Libre Franklin"/>
              </a:rPr>
              <a:t>Each Deck contains zero or more Card objects.</a:t>
            </a:r>
          </a:p>
          <a:p>
            <a:pPr algn="l" marL="1431802" indent="-477267" lvl="2">
              <a:lnSpc>
                <a:spcPts val="4476"/>
              </a:lnSpc>
              <a:buFont typeface="Arial"/>
              <a:buChar char="⚬"/>
            </a:pPr>
            <a:r>
              <a:rPr lang="en-US" sz="3315" spc="255">
                <a:solidFill>
                  <a:srgbClr val="303030"/>
                </a:solidFill>
                <a:latin typeface="Libre Franklin"/>
                <a:ea typeface="Libre Franklin"/>
                <a:cs typeface="Libre Franklin"/>
                <a:sym typeface="Libre Franklin"/>
              </a:rPr>
              <a:t>Deck acts as a container for multiple Card objects, enabling operations like drawing cards.</a:t>
            </a:r>
          </a:p>
          <a:p>
            <a:pPr algn="l">
              <a:lnSpc>
                <a:spcPts val="4476"/>
              </a:lnSpc>
            </a:pPr>
          </a:p>
          <a:p>
            <a:pPr algn="l" marL="715901" indent="-357951" lvl="1">
              <a:lnSpc>
                <a:spcPts val="4476"/>
              </a:lnSpc>
              <a:buFont typeface="Arial"/>
              <a:buChar char="•"/>
            </a:pPr>
            <a:r>
              <a:rPr lang="en-US" sz="3315" spc="255">
                <a:solidFill>
                  <a:srgbClr val="303030"/>
                </a:solidFill>
                <a:latin typeface="Libre Franklin"/>
                <a:ea typeface="Libre Franklin"/>
                <a:cs typeface="Libre Franklin"/>
                <a:sym typeface="Libre Franklin"/>
              </a:rPr>
              <a:t>Card and Colour</a:t>
            </a:r>
          </a:p>
          <a:p>
            <a:pPr algn="l" marL="1431802" indent="-477267" lvl="2">
              <a:lnSpc>
                <a:spcPts val="4476"/>
              </a:lnSpc>
              <a:buFont typeface="Arial"/>
              <a:buChar char="⚬"/>
            </a:pPr>
            <a:r>
              <a:rPr lang="en-US" sz="3315" spc="255">
                <a:solidFill>
                  <a:srgbClr val="303030"/>
                </a:solidFill>
                <a:latin typeface="Libre Franklin"/>
                <a:ea typeface="Libre Franklin"/>
                <a:cs typeface="Libre Franklin"/>
                <a:sym typeface="Libre Franklin"/>
              </a:rPr>
              <a:t>Each Card is associated with exactly one Colour object</a:t>
            </a:r>
          </a:p>
          <a:p>
            <a:pPr algn="l" marL="1431802" indent="-477267" lvl="2">
              <a:lnSpc>
                <a:spcPts val="4476"/>
              </a:lnSpc>
              <a:buFont typeface="Arial"/>
              <a:buChar char="⚬"/>
            </a:pPr>
            <a:r>
              <a:rPr lang="en-US" sz="3315" spc="255">
                <a:solidFill>
                  <a:srgbClr val="303030"/>
                </a:solidFill>
                <a:latin typeface="Libre Franklin"/>
                <a:ea typeface="Libre Franklin"/>
                <a:cs typeface="Libre Franklin"/>
                <a:sym typeface="Libre Franklin"/>
              </a:rPr>
              <a:t>I</a:t>
            </a:r>
            <a:r>
              <a:rPr lang="en-US" sz="3315" spc="255">
                <a:solidFill>
                  <a:srgbClr val="303030"/>
                </a:solidFill>
                <a:latin typeface="Libre Franklin"/>
                <a:ea typeface="Libre Franklin"/>
                <a:cs typeface="Libre Franklin"/>
                <a:sym typeface="Libre Franklin"/>
              </a:rPr>
              <a:t>ndicated by the solid line and multiplicity 1 between them.</a:t>
            </a:r>
          </a:p>
        </p:txBody>
      </p:sp>
      <p:sp>
        <p:nvSpPr>
          <p:cNvPr name="Freeform 8" id="8"/>
          <p:cNvSpPr/>
          <p:nvPr/>
        </p:nvSpPr>
        <p:spPr>
          <a:xfrm flipH="false" flipV="false" rot="0">
            <a:off x="-5879"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645480"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5057862" y="3344013"/>
            <a:ext cx="7807417" cy="3588329"/>
            <a:chOff x="0" y="0"/>
            <a:chExt cx="2056275" cy="945074"/>
          </a:xfrm>
        </p:grpSpPr>
        <p:sp>
          <p:nvSpPr>
            <p:cNvPr name="Freeform 3" id="3"/>
            <p:cNvSpPr/>
            <p:nvPr/>
          </p:nvSpPr>
          <p:spPr>
            <a:xfrm flipH="false" flipV="false" rot="0">
              <a:off x="0" y="0"/>
              <a:ext cx="2056274" cy="945074"/>
            </a:xfrm>
            <a:custGeom>
              <a:avLst/>
              <a:gdLst/>
              <a:ahLst/>
              <a:cxnLst/>
              <a:rect r="r" b="b" t="t" l="l"/>
              <a:pathLst>
                <a:path h="945074" w="2056274">
                  <a:moveTo>
                    <a:pt x="99161" y="0"/>
                  </a:moveTo>
                  <a:lnTo>
                    <a:pt x="1957113" y="0"/>
                  </a:lnTo>
                  <a:cubicBezTo>
                    <a:pt x="2011879" y="0"/>
                    <a:pt x="2056274" y="44396"/>
                    <a:pt x="2056274" y="99161"/>
                  </a:cubicBezTo>
                  <a:lnTo>
                    <a:pt x="2056274" y="845913"/>
                  </a:lnTo>
                  <a:cubicBezTo>
                    <a:pt x="2056274" y="900678"/>
                    <a:pt x="2011879" y="945074"/>
                    <a:pt x="1957113" y="945074"/>
                  </a:cubicBezTo>
                  <a:lnTo>
                    <a:pt x="99161" y="945074"/>
                  </a:lnTo>
                  <a:cubicBezTo>
                    <a:pt x="44396" y="945074"/>
                    <a:pt x="0" y="900678"/>
                    <a:pt x="0" y="845913"/>
                  </a:cubicBezTo>
                  <a:lnTo>
                    <a:pt x="0" y="99161"/>
                  </a:lnTo>
                  <a:cubicBezTo>
                    <a:pt x="0" y="44396"/>
                    <a:pt x="44396" y="0"/>
                    <a:pt x="99161" y="0"/>
                  </a:cubicBezTo>
                  <a:close/>
                </a:path>
              </a:pathLst>
            </a:custGeom>
            <a:solidFill>
              <a:srgbClr val="F6E7D8"/>
            </a:solidFill>
          </p:spPr>
        </p:sp>
        <p:sp>
          <p:nvSpPr>
            <p:cNvPr name="TextBox 4" id="4"/>
            <p:cNvSpPr txBox="true"/>
            <p:nvPr/>
          </p:nvSpPr>
          <p:spPr>
            <a:xfrm>
              <a:off x="0" y="-38100"/>
              <a:ext cx="2056275" cy="98317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79677" y="667226"/>
            <a:ext cx="16936073" cy="8952550"/>
            <a:chOff x="0" y="0"/>
            <a:chExt cx="22581431" cy="11936733"/>
          </a:xfrm>
        </p:grpSpPr>
        <p:sp>
          <p:nvSpPr>
            <p:cNvPr name="Freeform 6" id="6"/>
            <p:cNvSpPr/>
            <p:nvPr/>
          </p:nvSpPr>
          <p:spPr>
            <a:xfrm flipH="false" flipV="false" rot="0">
              <a:off x="163199" y="0"/>
              <a:ext cx="22280800" cy="11936733"/>
            </a:xfrm>
            <a:custGeom>
              <a:avLst/>
              <a:gdLst/>
              <a:ahLst/>
              <a:cxnLst/>
              <a:rect r="r" b="b" t="t" l="l"/>
              <a:pathLst>
                <a:path h="11936733" w="22280800">
                  <a:moveTo>
                    <a:pt x="0" y="0"/>
                  </a:moveTo>
                  <a:lnTo>
                    <a:pt x="22280800" y="0"/>
                  </a:lnTo>
                  <a:lnTo>
                    <a:pt x="22280800" y="11936733"/>
                  </a:lnTo>
                  <a:lnTo>
                    <a:pt x="0" y="119367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20200364" y="1905800"/>
              <a:ext cx="4286867" cy="475267"/>
            </a:xfrm>
            <a:custGeom>
              <a:avLst/>
              <a:gdLst/>
              <a:ahLst/>
              <a:cxnLst/>
              <a:rect r="r" b="b" t="t" l="l"/>
              <a:pathLst>
                <a:path h="475267" w="4286867">
                  <a:moveTo>
                    <a:pt x="0" y="0"/>
                  </a:moveTo>
                  <a:lnTo>
                    <a:pt x="4286867" y="0"/>
                  </a:lnTo>
                  <a:lnTo>
                    <a:pt x="4286867" y="475267"/>
                  </a:lnTo>
                  <a:lnTo>
                    <a:pt x="0" y="4752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905800" y="9555667"/>
              <a:ext cx="4286867" cy="475267"/>
            </a:xfrm>
            <a:custGeom>
              <a:avLst/>
              <a:gdLst/>
              <a:ahLst/>
              <a:cxnLst/>
              <a:rect r="r" b="b" t="t" l="l"/>
              <a:pathLst>
                <a:path h="475267" w="4286867">
                  <a:moveTo>
                    <a:pt x="0" y="0"/>
                  </a:moveTo>
                  <a:lnTo>
                    <a:pt x="4286867" y="0"/>
                  </a:lnTo>
                  <a:lnTo>
                    <a:pt x="4286867" y="475266"/>
                  </a:lnTo>
                  <a:lnTo>
                    <a:pt x="0" y="4752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9" id="9"/>
          <p:cNvSpPr txBox="true"/>
          <p:nvPr/>
        </p:nvSpPr>
        <p:spPr>
          <a:xfrm rot="0">
            <a:off x="5598058" y="3972304"/>
            <a:ext cx="6727026" cy="2570994"/>
          </a:xfrm>
          <a:prstGeom prst="rect">
            <a:avLst/>
          </a:prstGeom>
        </p:spPr>
        <p:txBody>
          <a:bodyPr anchor="t" rtlCol="false" tIns="0" lIns="0" bIns="0" rIns="0">
            <a:spAutoFit/>
          </a:bodyPr>
          <a:lstStyle/>
          <a:p>
            <a:pPr algn="ctr">
              <a:lnSpc>
                <a:spcPts val="9811"/>
              </a:lnSpc>
            </a:pPr>
            <a:r>
              <a:rPr lang="en-US" b="true" sz="10219">
                <a:solidFill>
                  <a:srgbClr val="1C191A"/>
                </a:solidFill>
                <a:latin typeface="Libre Franklin Heavy"/>
                <a:ea typeface="Libre Franklin Heavy"/>
                <a:cs typeface="Libre Franklin Heavy"/>
                <a:sym typeface="Libre Franklin Heavy"/>
              </a:rPr>
              <a:t>Features Overview</a:t>
            </a:r>
          </a:p>
        </p:txBody>
      </p:sp>
      <p:sp>
        <p:nvSpPr>
          <p:cNvPr name="Freeform 10" id="10"/>
          <p:cNvSpPr/>
          <p:nvPr/>
        </p:nvSpPr>
        <p:spPr>
          <a:xfrm flipH="false" flipV="false" rot="109400">
            <a:off x="16683916" y="9545020"/>
            <a:ext cx="2273478" cy="1483961"/>
          </a:xfrm>
          <a:custGeom>
            <a:avLst/>
            <a:gdLst/>
            <a:ahLst/>
            <a:cxnLst/>
            <a:rect r="r" b="b" t="t" l="l"/>
            <a:pathLst>
              <a:path h="1483961" w="2273478">
                <a:moveTo>
                  <a:pt x="0" y="0"/>
                </a:moveTo>
                <a:lnTo>
                  <a:pt x="2273478" y="0"/>
                </a:lnTo>
                <a:lnTo>
                  <a:pt x="2273478" y="1483960"/>
                </a:lnTo>
                <a:lnTo>
                  <a:pt x="0" y="1483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9525"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6660884"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3" id="13"/>
          <p:cNvGrpSpPr/>
          <p:nvPr/>
        </p:nvGrpSpPr>
        <p:grpSpPr>
          <a:xfrm rot="7009249">
            <a:off x="-9687938" y="-12201078"/>
            <a:ext cx="10108549" cy="16865848"/>
            <a:chOff x="0" y="0"/>
            <a:chExt cx="1317070" cy="2197497"/>
          </a:xfrm>
        </p:grpSpPr>
        <p:sp>
          <p:nvSpPr>
            <p:cNvPr name="Freeform 14" id="14"/>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CC0000"/>
            </a:solidFill>
            <a:ln w="180975" cap="rnd">
              <a:solidFill>
                <a:srgbClr val="FFFFFF"/>
              </a:solidFill>
              <a:prstDash val="solid"/>
              <a:round/>
            </a:ln>
          </p:spPr>
        </p:sp>
        <p:sp>
          <p:nvSpPr>
            <p:cNvPr name="TextBox 15" id="15"/>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grpSp>
        <p:nvGrpSpPr>
          <p:cNvPr name="Group 16" id="16"/>
          <p:cNvGrpSpPr/>
          <p:nvPr/>
        </p:nvGrpSpPr>
        <p:grpSpPr>
          <a:xfrm rot="6207841">
            <a:off x="-7241459" y="-13337217"/>
            <a:ext cx="10108549" cy="16865848"/>
            <a:chOff x="0" y="0"/>
            <a:chExt cx="1317070" cy="2197497"/>
          </a:xfrm>
        </p:grpSpPr>
        <p:sp>
          <p:nvSpPr>
            <p:cNvPr name="Freeform 17" id="17"/>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FECB32"/>
            </a:solidFill>
            <a:ln w="180975" cap="rnd">
              <a:solidFill>
                <a:srgbClr val="FFFFFF"/>
              </a:solidFill>
              <a:prstDash val="solid"/>
              <a:round/>
            </a:ln>
          </p:spPr>
        </p:sp>
        <p:sp>
          <p:nvSpPr>
            <p:cNvPr name="TextBox 18" id="18"/>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sp>
        <p:nvSpPr>
          <p:cNvPr name="TextBox 19" id="19"/>
          <p:cNvSpPr txBox="true"/>
          <p:nvPr/>
        </p:nvSpPr>
        <p:spPr>
          <a:xfrm rot="0">
            <a:off x="3154796" y="2187586"/>
            <a:ext cx="13235759" cy="838616"/>
          </a:xfrm>
          <a:prstGeom prst="rect">
            <a:avLst/>
          </a:prstGeom>
        </p:spPr>
        <p:txBody>
          <a:bodyPr anchor="t" rtlCol="false" tIns="0" lIns="0" bIns="0" rIns="0">
            <a:spAutoFit/>
          </a:bodyPr>
          <a:lstStyle/>
          <a:p>
            <a:pPr algn="ctr">
              <a:lnSpc>
                <a:spcPts val="6802"/>
              </a:lnSpc>
            </a:pPr>
            <a:r>
              <a:rPr lang="en-US" sz="4858">
                <a:solidFill>
                  <a:srgbClr val="FFFFFF"/>
                </a:solidFill>
                <a:latin typeface="Press Start 2P"/>
                <a:ea typeface="Press Start 2P"/>
                <a:cs typeface="Press Start 2P"/>
                <a:sym typeface="Press Start 2P"/>
              </a:rPr>
              <a:t>LET’S TAKE A LOOK!</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23936" y="1822161"/>
            <a:ext cx="12440127" cy="7526277"/>
          </a:xfrm>
          <a:custGeom>
            <a:avLst/>
            <a:gdLst/>
            <a:ahLst/>
            <a:cxnLst/>
            <a:rect r="r" b="b" t="t" l="l"/>
            <a:pathLst>
              <a:path h="7526277" w="12440127">
                <a:moveTo>
                  <a:pt x="0" y="0"/>
                </a:moveTo>
                <a:lnTo>
                  <a:pt x="12440128" y="0"/>
                </a:lnTo>
                <a:lnTo>
                  <a:pt x="12440128" y="7526277"/>
                </a:lnTo>
                <a:lnTo>
                  <a:pt x="0" y="7526277"/>
                </a:lnTo>
                <a:lnTo>
                  <a:pt x="0" y="0"/>
                </a:lnTo>
                <a:close/>
              </a:path>
            </a:pathLst>
          </a:custGeom>
          <a:blipFill>
            <a:blip r:embed="rId3"/>
            <a:stretch>
              <a:fillRect l="0" t="0" r="0" b="0"/>
            </a:stretch>
          </a:blipFill>
        </p:spPr>
      </p:sp>
      <p:sp>
        <p:nvSpPr>
          <p:cNvPr name="TextBox 6" id="6"/>
          <p:cNvSpPr txBox="true"/>
          <p:nvPr/>
        </p:nvSpPr>
        <p:spPr>
          <a:xfrm rot="0">
            <a:off x="1430445" y="933450"/>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Sequence Diagram</a:t>
            </a:r>
          </a:p>
        </p:txBody>
      </p:sp>
      <p:sp>
        <p:nvSpPr>
          <p:cNvPr name="Freeform 7" id="7"/>
          <p:cNvSpPr/>
          <p:nvPr/>
        </p:nvSpPr>
        <p:spPr>
          <a:xfrm flipH="false" flipV="false" rot="0">
            <a:off x="17249775"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950739">
            <a:off x="-1179040"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838985" y="2955486"/>
            <a:ext cx="11301259" cy="5636503"/>
          </a:xfrm>
          <a:custGeom>
            <a:avLst/>
            <a:gdLst/>
            <a:ahLst/>
            <a:cxnLst/>
            <a:rect r="r" b="b" t="t" l="l"/>
            <a:pathLst>
              <a:path h="5636503" w="11301259">
                <a:moveTo>
                  <a:pt x="0" y="0"/>
                </a:moveTo>
                <a:lnTo>
                  <a:pt x="11301258" y="0"/>
                </a:lnTo>
                <a:lnTo>
                  <a:pt x="11301258" y="5636503"/>
                </a:lnTo>
                <a:lnTo>
                  <a:pt x="0" y="5636503"/>
                </a:lnTo>
                <a:lnTo>
                  <a:pt x="0" y="0"/>
                </a:lnTo>
                <a:close/>
              </a:path>
            </a:pathLst>
          </a:custGeom>
          <a:blipFill>
            <a:blip r:embed="rId3"/>
            <a:stretch>
              <a:fillRect l="0" t="0" r="0" b="0"/>
            </a:stretch>
          </a:blipFill>
        </p:spPr>
      </p:sp>
      <p:sp>
        <p:nvSpPr>
          <p:cNvPr name="TextBox 6" id="6"/>
          <p:cNvSpPr txBox="true"/>
          <p:nvPr/>
        </p:nvSpPr>
        <p:spPr>
          <a:xfrm rot="0">
            <a:off x="1430445" y="933450"/>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Sequence Diagram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983221" y="2584648"/>
            <a:ext cx="14321558" cy="5997152"/>
          </a:xfrm>
          <a:custGeom>
            <a:avLst/>
            <a:gdLst/>
            <a:ahLst/>
            <a:cxnLst/>
            <a:rect r="r" b="b" t="t" l="l"/>
            <a:pathLst>
              <a:path h="5997152" w="14321558">
                <a:moveTo>
                  <a:pt x="0" y="0"/>
                </a:moveTo>
                <a:lnTo>
                  <a:pt x="14321558" y="0"/>
                </a:lnTo>
                <a:lnTo>
                  <a:pt x="14321558" y="5997153"/>
                </a:lnTo>
                <a:lnTo>
                  <a:pt x="0" y="5997153"/>
                </a:lnTo>
                <a:lnTo>
                  <a:pt x="0" y="0"/>
                </a:lnTo>
                <a:close/>
              </a:path>
            </a:pathLst>
          </a:custGeom>
          <a:blipFill>
            <a:blip r:embed="rId3"/>
            <a:stretch>
              <a:fillRect l="0" t="0" r="0" b="0"/>
            </a:stretch>
          </a:blipFill>
        </p:spPr>
      </p:sp>
      <p:sp>
        <p:nvSpPr>
          <p:cNvPr name="TextBox 6" id="6"/>
          <p:cNvSpPr txBox="true"/>
          <p:nvPr/>
        </p:nvSpPr>
        <p:spPr>
          <a:xfrm rot="0">
            <a:off x="1430445" y="933450"/>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Sequence Diagram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30445" y="2468534"/>
            <a:ext cx="15575320" cy="5860214"/>
          </a:xfrm>
          <a:custGeom>
            <a:avLst/>
            <a:gdLst/>
            <a:ahLst/>
            <a:cxnLst/>
            <a:rect r="r" b="b" t="t" l="l"/>
            <a:pathLst>
              <a:path h="5860214" w="15575320">
                <a:moveTo>
                  <a:pt x="0" y="0"/>
                </a:moveTo>
                <a:lnTo>
                  <a:pt x="15575321" y="0"/>
                </a:lnTo>
                <a:lnTo>
                  <a:pt x="15575321" y="5860215"/>
                </a:lnTo>
                <a:lnTo>
                  <a:pt x="0" y="5860215"/>
                </a:lnTo>
                <a:lnTo>
                  <a:pt x="0" y="0"/>
                </a:lnTo>
                <a:close/>
              </a:path>
            </a:pathLst>
          </a:custGeom>
          <a:blipFill>
            <a:blip r:embed="rId3"/>
            <a:stretch>
              <a:fillRect l="0" t="0" r="0" b="0"/>
            </a:stretch>
          </a:blipFill>
        </p:spPr>
      </p:sp>
      <p:sp>
        <p:nvSpPr>
          <p:cNvPr name="TextBox 6" id="6"/>
          <p:cNvSpPr txBox="true"/>
          <p:nvPr/>
        </p:nvSpPr>
        <p:spPr>
          <a:xfrm rot="0">
            <a:off x="1430445" y="933450"/>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Sequence Diagram</a:t>
            </a:r>
          </a:p>
        </p:txBody>
      </p:sp>
      <p:sp>
        <p:nvSpPr>
          <p:cNvPr name="Freeform 7" id="7"/>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801408">
            <a:off x="-5252375" y="6438496"/>
            <a:ext cx="10108549" cy="16865848"/>
            <a:chOff x="0" y="0"/>
            <a:chExt cx="1317070" cy="2197497"/>
          </a:xfrm>
        </p:grpSpPr>
        <p:sp>
          <p:nvSpPr>
            <p:cNvPr name="Freeform 3" id="3"/>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378B54"/>
            </a:solidFill>
            <a:ln w="180975" cap="rnd">
              <a:solidFill>
                <a:srgbClr val="FFFFFF"/>
              </a:solidFill>
              <a:prstDash val="solid"/>
              <a:round/>
            </a:ln>
          </p:spPr>
        </p:sp>
        <p:sp>
          <p:nvSpPr>
            <p:cNvPr name="TextBox 4" id="4"/>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grpSp>
        <p:nvGrpSpPr>
          <p:cNvPr name="Group 5" id="5"/>
          <p:cNvGrpSpPr/>
          <p:nvPr/>
        </p:nvGrpSpPr>
        <p:grpSpPr>
          <a:xfrm rot="0">
            <a:off x="-6926914" y="4323787"/>
            <a:ext cx="10108549" cy="16865848"/>
            <a:chOff x="0" y="0"/>
            <a:chExt cx="1317070" cy="2197497"/>
          </a:xfrm>
        </p:grpSpPr>
        <p:sp>
          <p:nvSpPr>
            <p:cNvPr name="Freeform 6" id="6"/>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451E67"/>
            </a:solidFill>
            <a:ln w="180975" cap="rnd">
              <a:solidFill>
                <a:srgbClr val="FFFFFF"/>
              </a:solidFill>
              <a:prstDash val="solid"/>
              <a:round/>
            </a:ln>
          </p:spPr>
        </p:sp>
        <p:sp>
          <p:nvSpPr>
            <p:cNvPr name="TextBox 7" id="7"/>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grpSp>
        <p:nvGrpSpPr>
          <p:cNvPr name="Group 8" id="8"/>
          <p:cNvGrpSpPr/>
          <p:nvPr/>
        </p:nvGrpSpPr>
        <p:grpSpPr>
          <a:xfrm rot="0">
            <a:off x="4831921" y="3898193"/>
            <a:ext cx="8624158" cy="2703302"/>
            <a:chOff x="0" y="0"/>
            <a:chExt cx="2271383" cy="711981"/>
          </a:xfrm>
        </p:grpSpPr>
        <p:sp>
          <p:nvSpPr>
            <p:cNvPr name="Freeform 9" id="9"/>
            <p:cNvSpPr/>
            <p:nvPr/>
          </p:nvSpPr>
          <p:spPr>
            <a:xfrm flipH="false" flipV="false" rot="0">
              <a:off x="0" y="0"/>
              <a:ext cx="2271383" cy="711981"/>
            </a:xfrm>
            <a:custGeom>
              <a:avLst/>
              <a:gdLst/>
              <a:ahLst/>
              <a:cxnLst/>
              <a:rect r="r" b="b" t="t" l="l"/>
              <a:pathLst>
                <a:path h="711981" w="2271383">
                  <a:moveTo>
                    <a:pt x="89770" y="0"/>
                  </a:moveTo>
                  <a:lnTo>
                    <a:pt x="2181613" y="0"/>
                  </a:lnTo>
                  <a:cubicBezTo>
                    <a:pt x="2205421" y="0"/>
                    <a:pt x="2228255" y="9458"/>
                    <a:pt x="2245090" y="26293"/>
                  </a:cubicBezTo>
                  <a:cubicBezTo>
                    <a:pt x="2261925" y="43128"/>
                    <a:pt x="2271383" y="65962"/>
                    <a:pt x="2271383" y="89770"/>
                  </a:cubicBezTo>
                  <a:lnTo>
                    <a:pt x="2271383" y="622211"/>
                  </a:lnTo>
                  <a:cubicBezTo>
                    <a:pt x="2271383" y="646019"/>
                    <a:pt x="2261925" y="668852"/>
                    <a:pt x="2245090" y="685688"/>
                  </a:cubicBezTo>
                  <a:cubicBezTo>
                    <a:pt x="2228255" y="702523"/>
                    <a:pt x="2205421" y="711981"/>
                    <a:pt x="2181613" y="711981"/>
                  </a:cubicBezTo>
                  <a:lnTo>
                    <a:pt x="89770" y="711981"/>
                  </a:lnTo>
                  <a:cubicBezTo>
                    <a:pt x="40191" y="711981"/>
                    <a:pt x="0" y="671789"/>
                    <a:pt x="0" y="622211"/>
                  </a:cubicBezTo>
                  <a:lnTo>
                    <a:pt x="0" y="89770"/>
                  </a:lnTo>
                  <a:cubicBezTo>
                    <a:pt x="0" y="65962"/>
                    <a:pt x="9458" y="43128"/>
                    <a:pt x="26293" y="26293"/>
                  </a:cubicBezTo>
                  <a:cubicBezTo>
                    <a:pt x="43128" y="9458"/>
                    <a:pt x="65962" y="0"/>
                    <a:pt x="89770" y="0"/>
                  </a:cubicBezTo>
                  <a:close/>
                </a:path>
              </a:pathLst>
            </a:custGeom>
            <a:solidFill>
              <a:srgbClr val="F6E7D8"/>
            </a:solidFill>
          </p:spPr>
        </p:sp>
        <p:sp>
          <p:nvSpPr>
            <p:cNvPr name="TextBox 10" id="10"/>
            <p:cNvSpPr txBox="true"/>
            <p:nvPr/>
          </p:nvSpPr>
          <p:spPr>
            <a:xfrm>
              <a:off x="0" y="-38100"/>
              <a:ext cx="2271383" cy="75008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26403">
            <a:off x="3682880" y="4594299"/>
            <a:ext cx="10920484" cy="1326996"/>
          </a:xfrm>
          <a:prstGeom prst="rect">
            <a:avLst/>
          </a:prstGeom>
        </p:spPr>
        <p:txBody>
          <a:bodyPr anchor="t" rtlCol="false" tIns="0" lIns="0" bIns="0" rIns="0">
            <a:spAutoFit/>
          </a:bodyPr>
          <a:lstStyle/>
          <a:p>
            <a:pPr algn="ctr">
              <a:lnSpc>
                <a:spcPts val="9811"/>
              </a:lnSpc>
            </a:pPr>
            <a:r>
              <a:rPr lang="en-US" b="true" sz="10219">
                <a:solidFill>
                  <a:srgbClr val="1C191A"/>
                </a:solidFill>
                <a:latin typeface="Libre Franklin Heavy"/>
                <a:ea typeface="Libre Franklin Heavy"/>
                <a:cs typeface="Libre Franklin Heavy"/>
                <a:sym typeface="Libre Franklin Heavy"/>
              </a:rPr>
              <a:t>.exe demo</a:t>
            </a:r>
          </a:p>
        </p:txBody>
      </p:sp>
      <p:sp>
        <p:nvSpPr>
          <p:cNvPr name="TextBox 12" id="12"/>
          <p:cNvSpPr txBox="true"/>
          <p:nvPr/>
        </p:nvSpPr>
        <p:spPr>
          <a:xfrm rot="0">
            <a:off x="2526120" y="1922319"/>
            <a:ext cx="13235759" cy="838616"/>
          </a:xfrm>
          <a:prstGeom prst="rect">
            <a:avLst/>
          </a:prstGeom>
        </p:spPr>
        <p:txBody>
          <a:bodyPr anchor="t" rtlCol="false" tIns="0" lIns="0" bIns="0" rIns="0">
            <a:spAutoFit/>
          </a:bodyPr>
          <a:lstStyle/>
          <a:p>
            <a:pPr algn="ctr">
              <a:lnSpc>
                <a:spcPts val="6802"/>
              </a:lnSpc>
            </a:pPr>
            <a:r>
              <a:rPr lang="en-US" sz="4858">
                <a:solidFill>
                  <a:srgbClr val="FFFFFF"/>
                </a:solidFill>
                <a:latin typeface="Press Start 2P"/>
                <a:ea typeface="Press Start 2P"/>
                <a:cs typeface="Press Start 2P"/>
                <a:sym typeface="Press Start 2P"/>
              </a:rPr>
              <a:t>NOW FOR THE FUN PART!</a:t>
            </a:r>
          </a:p>
        </p:txBody>
      </p:sp>
      <p:sp>
        <p:nvSpPr>
          <p:cNvPr name="Freeform 13" id="13"/>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679677" y="667226"/>
            <a:ext cx="16936073" cy="8952550"/>
            <a:chOff x="0" y="0"/>
            <a:chExt cx="22581431" cy="11936733"/>
          </a:xfrm>
        </p:grpSpPr>
        <p:sp>
          <p:nvSpPr>
            <p:cNvPr name="Freeform 16" id="16"/>
            <p:cNvSpPr/>
            <p:nvPr/>
          </p:nvSpPr>
          <p:spPr>
            <a:xfrm flipH="false" flipV="false" rot="0">
              <a:off x="163199" y="0"/>
              <a:ext cx="22280800" cy="11936733"/>
            </a:xfrm>
            <a:custGeom>
              <a:avLst/>
              <a:gdLst/>
              <a:ahLst/>
              <a:cxnLst/>
              <a:rect r="r" b="b" t="t" l="l"/>
              <a:pathLst>
                <a:path h="11936733" w="22280800">
                  <a:moveTo>
                    <a:pt x="0" y="0"/>
                  </a:moveTo>
                  <a:lnTo>
                    <a:pt x="22280800" y="0"/>
                  </a:lnTo>
                  <a:lnTo>
                    <a:pt x="22280800" y="11936733"/>
                  </a:lnTo>
                  <a:lnTo>
                    <a:pt x="0" y="119367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5400000">
              <a:off x="20200364" y="1905800"/>
              <a:ext cx="4286867" cy="475267"/>
            </a:xfrm>
            <a:custGeom>
              <a:avLst/>
              <a:gdLst/>
              <a:ahLst/>
              <a:cxnLst/>
              <a:rect r="r" b="b" t="t" l="l"/>
              <a:pathLst>
                <a:path h="475267" w="4286867">
                  <a:moveTo>
                    <a:pt x="0" y="0"/>
                  </a:moveTo>
                  <a:lnTo>
                    <a:pt x="4286867" y="0"/>
                  </a:lnTo>
                  <a:lnTo>
                    <a:pt x="4286867" y="475267"/>
                  </a:lnTo>
                  <a:lnTo>
                    <a:pt x="0" y="4752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5400000">
              <a:off x="-1905800" y="9555667"/>
              <a:ext cx="4286867" cy="475267"/>
            </a:xfrm>
            <a:custGeom>
              <a:avLst/>
              <a:gdLst/>
              <a:ahLst/>
              <a:cxnLst/>
              <a:rect r="r" b="b" t="t" l="l"/>
              <a:pathLst>
                <a:path h="475267" w="4286867">
                  <a:moveTo>
                    <a:pt x="0" y="0"/>
                  </a:moveTo>
                  <a:lnTo>
                    <a:pt x="4286867" y="0"/>
                  </a:lnTo>
                  <a:lnTo>
                    <a:pt x="4286867" y="475266"/>
                  </a:lnTo>
                  <a:lnTo>
                    <a:pt x="0" y="4752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pic>
        <p:nvPicPr>
          <p:cNvPr name="Picture 5" id="5">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3007954" y="2159109"/>
            <a:ext cx="12620783" cy="7099191"/>
          </a:xfrm>
          <a:prstGeom prst="rect">
            <a:avLst/>
          </a:prstGeom>
        </p:spPr>
      </p:pic>
      <p:sp>
        <p:nvSpPr>
          <p:cNvPr name="TextBox 6" id="6"/>
          <p:cNvSpPr txBox="true"/>
          <p:nvPr/>
        </p:nvSpPr>
        <p:spPr>
          <a:xfrm rot="0">
            <a:off x="4869606" y="1171575"/>
            <a:ext cx="8548788"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 Game Initialization</a:t>
            </a:r>
          </a:p>
        </p:txBody>
      </p:sp>
      <p:sp>
        <p:nvSpPr>
          <p:cNvPr name="Freeform 7" id="7"/>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3356401" y="2553544"/>
            <a:ext cx="11258431" cy="5179911"/>
            <a:chOff x="0" y="0"/>
            <a:chExt cx="2965183" cy="1364256"/>
          </a:xfrm>
        </p:grpSpPr>
        <p:sp>
          <p:nvSpPr>
            <p:cNvPr name="Freeform 3" id="3"/>
            <p:cNvSpPr/>
            <p:nvPr/>
          </p:nvSpPr>
          <p:spPr>
            <a:xfrm flipH="false" flipV="false" rot="0">
              <a:off x="0" y="0"/>
              <a:ext cx="2965184" cy="1364256"/>
            </a:xfrm>
            <a:custGeom>
              <a:avLst/>
              <a:gdLst/>
              <a:ahLst/>
              <a:cxnLst/>
              <a:rect r="r" b="b" t="t" l="l"/>
              <a:pathLst>
                <a:path h="1364256" w="2965184">
                  <a:moveTo>
                    <a:pt x="68766" y="0"/>
                  </a:moveTo>
                  <a:lnTo>
                    <a:pt x="2896418" y="0"/>
                  </a:lnTo>
                  <a:cubicBezTo>
                    <a:pt x="2914656" y="0"/>
                    <a:pt x="2932147" y="7245"/>
                    <a:pt x="2945043" y="20141"/>
                  </a:cubicBezTo>
                  <a:cubicBezTo>
                    <a:pt x="2957939" y="33037"/>
                    <a:pt x="2965184" y="50528"/>
                    <a:pt x="2965184" y="68766"/>
                  </a:cubicBezTo>
                  <a:lnTo>
                    <a:pt x="2965184" y="1295491"/>
                  </a:lnTo>
                  <a:cubicBezTo>
                    <a:pt x="2965184" y="1313729"/>
                    <a:pt x="2957939" y="1331219"/>
                    <a:pt x="2945043" y="1344116"/>
                  </a:cubicBezTo>
                  <a:cubicBezTo>
                    <a:pt x="2932147" y="1357012"/>
                    <a:pt x="2914656" y="1364256"/>
                    <a:pt x="2896418" y="1364256"/>
                  </a:cubicBezTo>
                  <a:lnTo>
                    <a:pt x="68766" y="1364256"/>
                  </a:lnTo>
                  <a:cubicBezTo>
                    <a:pt x="50528" y="1364256"/>
                    <a:pt x="33037" y="1357012"/>
                    <a:pt x="20141" y="1344116"/>
                  </a:cubicBezTo>
                  <a:cubicBezTo>
                    <a:pt x="7245" y="1331219"/>
                    <a:pt x="0" y="1313729"/>
                    <a:pt x="0" y="1295491"/>
                  </a:cubicBezTo>
                  <a:lnTo>
                    <a:pt x="0" y="68766"/>
                  </a:lnTo>
                  <a:cubicBezTo>
                    <a:pt x="0" y="50528"/>
                    <a:pt x="7245" y="33037"/>
                    <a:pt x="20141" y="20141"/>
                  </a:cubicBezTo>
                  <a:cubicBezTo>
                    <a:pt x="33037" y="7245"/>
                    <a:pt x="50528" y="0"/>
                    <a:pt x="68766" y="0"/>
                  </a:cubicBezTo>
                  <a:close/>
                </a:path>
              </a:pathLst>
            </a:custGeom>
            <a:solidFill>
              <a:srgbClr val="F6E7D8"/>
            </a:solidFill>
          </p:spPr>
        </p:sp>
        <p:sp>
          <p:nvSpPr>
            <p:cNvPr name="TextBox 4" id="4"/>
            <p:cNvSpPr txBox="true"/>
            <p:nvPr/>
          </p:nvSpPr>
          <p:spPr>
            <a:xfrm>
              <a:off x="0" y="-38100"/>
              <a:ext cx="2965183" cy="140235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26403">
            <a:off x="3682880" y="3972251"/>
            <a:ext cx="10920484" cy="2571091"/>
          </a:xfrm>
          <a:prstGeom prst="rect">
            <a:avLst/>
          </a:prstGeom>
        </p:spPr>
        <p:txBody>
          <a:bodyPr anchor="t" rtlCol="false" tIns="0" lIns="0" bIns="0" rIns="0">
            <a:spAutoFit/>
          </a:bodyPr>
          <a:lstStyle/>
          <a:p>
            <a:pPr algn="ctr">
              <a:lnSpc>
                <a:spcPts val="9811"/>
              </a:lnSpc>
            </a:pPr>
            <a:r>
              <a:rPr lang="en-US" b="true" sz="10219">
                <a:solidFill>
                  <a:srgbClr val="303030"/>
                </a:solidFill>
                <a:latin typeface="Libre Franklin Heavy"/>
                <a:ea typeface="Libre Franklin Heavy"/>
                <a:cs typeface="Libre Franklin Heavy"/>
                <a:sym typeface="Libre Franklin Heavy"/>
              </a:rPr>
              <a:t>Object Oriented Design</a:t>
            </a:r>
          </a:p>
        </p:txBody>
      </p:sp>
      <p:sp>
        <p:nvSpPr>
          <p:cNvPr name="Freeform 6" id="6"/>
          <p:cNvSpPr/>
          <p:nvPr/>
        </p:nvSpPr>
        <p:spPr>
          <a:xfrm flipH="false" flipV="false" rot="0">
            <a:off x="802076" y="667226"/>
            <a:ext cx="16710600" cy="8952550"/>
          </a:xfrm>
          <a:custGeom>
            <a:avLst/>
            <a:gdLst/>
            <a:ahLst/>
            <a:cxnLst/>
            <a:rect r="r" b="b" t="t" l="l"/>
            <a:pathLst>
              <a:path h="8952550" w="16710600">
                <a:moveTo>
                  <a:pt x="0" y="0"/>
                </a:moveTo>
                <a:lnTo>
                  <a:pt x="16710600" y="0"/>
                </a:lnTo>
                <a:lnTo>
                  <a:pt x="16710600" y="8952550"/>
                </a:lnTo>
                <a:lnTo>
                  <a:pt x="0" y="89525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5829950" y="20965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749673" y="78339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785487">
            <a:off x="13703631" y="7330276"/>
            <a:ext cx="10108549" cy="16865848"/>
            <a:chOff x="0" y="0"/>
            <a:chExt cx="1317070" cy="2197497"/>
          </a:xfrm>
        </p:grpSpPr>
        <p:sp>
          <p:nvSpPr>
            <p:cNvPr name="Freeform 10" id="10"/>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451E67"/>
            </a:solidFill>
            <a:ln w="180975" cap="rnd">
              <a:solidFill>
                <a:srgbClr val="FFFFFF"/>
              </a:solidFill>
              <a:prstDash val="solid"/>
              <a:round/>
            </a:ln>
          </p:spPr>
        </p:sp>
        <p:sp>
          <p:nvSpPr>
            <p:cNvPr name="TextBox 11" id="11"/>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grpSp>
        <p:nvGrpSpPr>
          <p:cNvPr name="Group 12" id="12"/>
          <p:cNvGrpSpPr/>
          <p:nvPr/>
        </p:nvGrpSpPr>
        <p:grpSpPr>
          <a:xfrm rot="0">
            <a:off x="15940229" y="4626573"/>
            <a:ext cx="10108549" cy="16865848"/>
            <a:chOff x="0" y="0"/>
            <a:chExt cx="1317070" cy="2197497"/>
          </a:xfrm>
        </p:grpSpPr>
        <p:sp>
          <p:nvSpPr>
            <p:cNvPr name="Freeform 13" id="13"/>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FECB32"/>
            </a:solidFill>
            <a:ln w="180975" cap="rnd">
              <a:solidFill>
                <a:srgbClr val="FFFFFF"/>
              </a:solidFill>
              <a:prstDash val="solid"/>
              <a:round/>
            </a:ln>
          </p:spPr>
        </p:sp>
        <p:sp>
          <p:nvSpPr>
            <p:cNvPr name="TextBox 14" id="14"/>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sp>
        <p:nvSpPr>
          <p:cNvPr name="TextBox 15" id="15"/>
          <p:cNvSpPr txBox="true"/>
          <p:nvPr/>
        </p:nvSpPr>
        <p:spPr>
          <a:xfrm rot="-421844">
            <a:off x="-2706937" y="1731601"/>
            <a:ext cx="13235759" cy="838616"/>
          </a:xfrm>
          <a:prstGeom prst="rect">
            <a:avLst/>
          </a:prstGeom>
        </p:spPr>
        <p:txBody>
          <a:bodyPr anchor="t" rtlCol="false" tIns="0" lIns="0" bIns="0" rIns="0">
            <a:spAutoFit/>
          </a:bodyPr>
          <a:lstStyle/>
          <a:p>
            <a:pPr algn="ctr">
              <a:lnSpc>
                <a:spcPts val="6802"/>
              </a:lnSpc>
            </a:pPr>
            <a:r>
              <a:rPr lang="en-US" sz="4858">
                <a:solidFill>
                  <a:srgbClr val="FFFFFF"/>
                </a:solidFill>
                <a:latin typeface="Press Start 2P"/>
                <a:ea typeface="Press Start 2P"/>
                <a:cs typeface="Press Start 2P"/>
                <a:sym typeface="Press Start 2P"/>
              </a:rPr>
              <a:t>FIRST!</a:t>
            </a:r>
          </a:p>
        </p:txBody>
      </p:sp>
    </p:spTree>
  </p:cSld>
  <p:clrMapOvr>
    <a:masterClrMapping/>
  </p:clrMapOvr>
  <p:transition spd="fast">
    <p:cover dir="d"/>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398089" y="2375521"/>
            <a:ext cx="13491822" cy="5226618"/>
          </a:xfrm>
          <a:custGeom>
            <a:avLst/>
            <a:gdLst/>
            <a:ahLst/>
            <a:cxnLst/>
            <a:rect r="r" b="b" t="t" l="l"/>
            <a:pathLst>
              <a:path h="5226618" w="13491822">
                <a:moveTo>
                  <a:pt x="0" y="0"/>
                </a:moveTo>
                <a:lnTo>
                  <a:pt x="13491822" y="0"/>
                </a:lnTo>
                <a:lnTo>
                  <a:pt x="13491822" y="5226618"/>
                </a:lnTo>
                <a:lnTo>
                  <a:pt x="0" y="5226618"/>
                </a:lnTo>
                <a:lnTo>
                  <a:pt x="0" y="0"/>
                </a:lnTo>
                <a:close/>
              </a:path>
            </a:pathLst>
          </a:custGeom>
          <a:blipFill>
            <a:blip r:embed="rId3"/>
            <a:stretch>
              <a:fillRect l="0" t="0" r="0" b="-45201"/>
            </a:stretch>
          </a:blipFill>
        </p:spPr>
      </p:sp>
      <p:sp>
        <p:nvSpPr>
          <p:cNvPr name="Freeform 6" id="6"/>
          <p:cNvSpPr/>
          <p:nvPr/>
        </p:nvSpPr>
        <p:spPr>
          <a:xfrm flipH="false" flipV="false" rot="-10800000">
            <a:off x="5320449" y="6275478"/>
            <a:ext cx="1986765" cy="581580"/>
          </a:xfrm>
          <a:custGeom>
            <a:avLst/>
            <a:gdLst/>
            <a:ahLst/>
            <a:cxnLst/>
            <a:rect r="r" b="b" t="t" l="l"/>
            <a:pathLst>
              <a:path h="581580" w="1986765">
                <a:moveTo>
                  <a:pt x="0" y="0"/>
                </a:moveTo>
                <a:lnTo>
                  <a:pt x="1986765" y="0"/>
                </a:lnTo>
                <a:lnTo>
                  <a:pt x="1986765" y="581580"/>
                </a:lnTo>
                <a:lnTo>
                  <a:pt x="0" y="5815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216338" y="6969333"/>
            <a:ext cx="1494188" cy="437390"/>
          </a:xfrm>
          <a:custGeom>
            <a:avLst/>
            <a:gdLst/>
            <a:ahLst/>
            <a:cxnLst/>
            <a:rect r="r" b="b" t="t" l="l"/>
            <a:pathLst>
              <a:path h="437390" w="1494188">
                <a:moveTo>
                  <a:pt x="0" y="0"/>
                </a:moveTo>
                <a:lnTo>
                  <a:pt x="1494188" y="0"/>
                </a:lnTo>
                <a:lnTo>
                  <a:pt x="1494188" y="437389"/>
                </a:lnTo>
                <a:lnTo>
                  <a:pt x="0" y="437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398089" y="7969412"/>
            <a:ext cx="8321515" cy="12890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Libre Franklin Bold"/>
                <a:ea typeface="Libre Franklin Bold"/>
                <a:cs typeface="Libre Franklin Bold"/>
                <a:sym typeface="Libre Franklin Bold"/>
              </a:rPr>
              <a:t>Prevent repeated names</a:t>
            </a:r>
          </a:p>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Automatically update maximum number of bot players allowed (so total players cannot exceed 6)</a:t>
            </a:r>
          </a:p>
        </p:txBody>
      </p:sp>
      <p:sp>
        <p:nvSpPr>
          <p:cNvPr name="TextBox 9" id="9"/>
          <p:cNvSpPr txBox="true"/>
          <p:nvPr/>
        </p:nvSpPr>
        <p:spPr>
          <a:xfrm rot="0">
            <a:off x="4869606" y="1171575"/>
            <a:ext cx="8548788"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 Game Initialization</a:t>
            </a:r>
          </a:p>
        </p:txBody>
      </p:sp>
      <p:sp>
        <p:nvSpPr>
          <p:cNvPr name="TextBox 10" id="10"/>
          <p:cNvSpPr txBox="true"/>
          <p:nvPr/>
        </p:nvSpPr>
        <p:spPr>
          <a:xfrm rot="0">
            <a:off x="12335316" y="7786489"/>
            <a:ext cx="3554595" cy="1654897"/>
          </a:xfrm>
          <a:prstGeom prst="rect">
            <a:avLst/>
          </a:prstGeom>
        </p:spPr>
        <p:txBody>
          <a:bodyPr anchor="t" rtlCol="false" tIns="0" lIns="0" bIns="0" rIns="0">
            <a:spAutoFit/>
          </a:bodyPr>
          <a:lstStyle/>
          <a:p>
            <a:pPr algn="l">
              <a:lnSpc>
                <a:spcPts val="2235"/>
              </a:lnSpc>
            </a:pPr>
            <a:r>
              <a:rPr lang="en-US" sz="1596" b="true">
                <a:solidFill>
                  <a:srgbClr val="000000"/>
                </a:solidFill>
                <a:latin typeface="Libre Franklin Bold"/>
                <a:ea typeface="Libre Franklin Bold"/>
                <a:cs typeface="Libre Franklin Bold"/>
                <a:sym typeface="Libre Franklin Bold"/>
              </a:rPr>
              <a:t>🧠  Nielsen’s Heuristics:</a:t>
            </a:r>
          </a:p>
          <a:p>
            <a:pPr algn="l">
              <a:lnSpc>
                <a:spcPts val="2235"/>
              </a:lnSpc>
            </a:pPr>
            <a:r>
              <a:rPr lang="en-US" sz="1596" b="true">
                <a:solidFill>
                  <a:srgbClr val="000000"/>
                </a:solidFill>
                <a:latin typeface="Libre Franklin Bold"/>
                <a:ea typeface="Libre Franklin Bold"/>
                <a:cs typeface="Libre Franklin Bold"/>
                <a:sym typeface="Libre Franklin Bold"/>
              </a:rPr>
              <a:t>1️⃣ Visibility of System Status</a:t>
            </a:r>
          </a:p>
          <a:p>
            <a:pPr algn="l">
              <a:lnSpc>
                <a:spcPts val="2235"/>
              </a:lnSpc>
            </a:pPr>
            <a:r>
              <a:rPr lang="en-US" sz="1596" b="true">
                <a:solidFill>
                  <a:srgbClr val="000000"/>
                </a:solidFill>
                <a:latin typeface="Libre Franklin Bold"/>
                <a:ea typeface="Libre Franklin Bold"/>
                <a:cs typeface="Libre Franklin Bold"/>
                <a:sym typeface="Libre Franklin Bold"/>
              </a:rPr>
              <a:t>4️⃣ Consistency and Standards</a:t>
            </a:r>
          </a:p>
          <a:p>
            <a:pPr algn="l">
              <a:lnSpc>
                <a:spcPts val="2235"/>
              </a:lnSpc>
              <a:spcBef>
                <a:spcPct val="0"/>
              </a:spcBef>
            </a:pPr>
            <a:r>
              <a:rPr lang="en-US" b="true" sz="1596">
                <a:solidFill>
                  <a:srgbClr val="000000"/>
                </a:solidFill>
                <a:latin typeface="Libre Franklin Bold"/>
                <a:ea typeface="Libre Franklin Bold"/>
                <a:cs typeface="Libre Franklin Bold"/>
                <a:sym typeface="Libre Franklin Bold"/>
              </a:rPr>
              <a:t>5️⃣  Error Prevention</a:t>
            </a:r>
          </a:p>
          <a:p>
            <a:pPr algn="l">
              <a:lnSpc>
                <a:spcPts val="2235"/>
              </a:lnSpc>
              <a:spcBef>
                <a:spcPct val="0"/>
              </a:spcBef>
            </a:pPr>
            <a:r>
              <a:rPr lang="en-US" b="true" sz="1596">
                <a:solidFill>
                  <a:srgbClr val="000000"/>
                </a:solidFill>
                <a:latin typeface="Libre Franklin Bold"/>
                <a:ea typeface="Libre Franklin Bold"/>
                <a:cs typeface="Libre Franklin Bold"/>
                <a:sym typeface="Libre Franklin Bold"/>
              </a:rPr>
              <a:t>9️⃣ Help Users Recognize, Diagnose, and Recover from Errors</a:t>
            </a:r>
          </a:p>
        </p:txBody>
      </p:sp>
      <p:sp>
        <p:nvSpPr>
          <p:cNvPr name="AutoShape 11" id="11"/>
          <p:cNvSpPr/>
          <p:nvPr/>
        </p:nvSpPr>
        <p:spPr>
          <a:xfrm flipV="true">
            <a:off x="11670637" y="7760165"/>
            <a:ext cx="0" cy="1745644"/>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0"/>
              <a:ext cx="4462251" cy="2386252"/>
            </a:xfrm>
            <a:prstGeom prst="rect">
              <a:avLst/>
            </a:prstGeom>
          </p:spPr>
          <p:txBody>
            <a:bodyPr anchor="ctr" rtlCol="false" tIns="50800" lIns="50800" bIns="50800" rIns="50800"/>
            <a:lstStyle/>
            <a:p>
              <a:pPr algn="just" marL="0" indent="0" lvl="0">
                <a:lnSpc>
                  <a:spcPts val="3114"/>
                </a:lnSpc>
                <a:spcBef>
                  <a:spcPct val="0"/>
                </a:spcBef>
              </a:pPr>
            </a:p>
          </p:txBody>
        </p:sp>
      </p:grpSp>
      <p:sp>
        <p:nvSpPr>
          <p:cNvPr name="Freeform 5" id="5"/>
          <p:cNvSpPr/>
          <p:nvPr/>
        </p:nvSpPr>
        <p:spPr>
          <a:xfrm flipH="false" flipV="false" rot="0">
            <a:off x="3813063" y="3646083"/>
            <a:ext cx="10661874" cy="2994834"/>
          </a:xfrm>
          <a:custGeom>
            <a:avLst/>
            <a:gdLst/>
            <a:ahLst/>
            <a:cxnLst/>
            <a:rect r="r" b="b" t="t" l="l"/>
            <a:pathLst>
              <a:path h="2994834" w="10661874">
                <a:moveTo>
                  <a:pt x="0" y="0"/>
                </a:moveTo>
                <a:lnTo>
                  <a:pt x="10661874" y="0"/>
                </a:lnTo>
                <a:lnTo>
                  <a:pt x="10661874" y="2994834"/>
                </a:lnTo>
                <a:lnTo>
                  <a:pt x="0" y="2994834"/>
                </a:lnTo>
                <a:lnTo>
                  <a:pt x="0" y="0"/>
                </a:lnTo>
                <a:close/>
              </a:path>
            </a:pathLst>
          </a:custGeom>
          <a:blipFill>
            <a:blip r:embed="rId3"/>
            <a:stretch>
              <a:fillRect l="-5996" t="0" r="0" b="0"/>
            </a:stretch>
          </a:blipFill>
        </p:spPr>
      </p:sp>
      <p:sp>
        <p:nvSpPr>
          <p:cNvPr name="Freeform 6" id="6"/>
          <p:cNvSpPr/>
          <p:nvPr/>
        </p:nvSpPr>
        <p:spPr>
          <a:xfrm flipH="false" flipV="false" rot="0">
            <a:off x="9491456" y="5742117"/>
            <a:ext cx="2498078" cy="731256"/>
          </a:xfrm>
          <a:custGeom>
            <a:avLst/>
            <a:gdLst/>
            <a:ahLst/>
            <a:cxnLst/>
            <a:rect r="r" b="b" t="t" l="l"/>
            <a:pathLst>
              <a:path h="731256" w="2498078">
                <a:moveTo>
                  <a:pt x="0" y="0"/>
                </a:moveTo>
                <a:lnTo>
                  <a:pt x="2498078" y="0"/>
                </a:lnTo>
                <a:lnTo>
                  <a:pt x="2498078" y="731255"/>
                </a:lnTo>
                <a:lnTo>
                  <a:pt x="0" y="7312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60492" y="6979469"/>
            <a:ext cx="3486576" cy="128905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If  only one human player, minimally one bot player</a:t>
            </a:r>
          </a:p>
        </p:txBody>
      </p:sp>
      <p:sp>
        <p:nvSpPr>
          <p:cNvPr name="TextBox 8" id="8"/>
          <p:cNvSpPr txBox="true"/>
          <p:nvPr/>
        </p:nvSpPr>
        <p:spPr>
          <a:xfrm rot="0">
            <a:off x="4869606" y="1171575"/>
            <a:ext cx="8548788"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 Game Initialization</a:t>
            </a:r>
          </a:p>
        </p:txBody>
      </p:sp>
      <p:sp>
        <p:nvSpPr>
          <p:cNvPr name="Freeform 9" id="9"/>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9491456" y="7024467"/>
            <a:ext cx="4344775" cy="1244052"/>
          </a:xfrm>
          <a:prstGeom prst="rect">
            <a:avLst/>
          </a:prstGeom>
        </p:spPr>
        <p:txBody>
          <a:bodyPr anchor="t" rtlCol="false" tIns="0" lIns="0" bIns="0" rIns="0">
            <a:spAutoFit/>
          </a:bodyPr>
          <a:lstStyle/>
          <a:p>
            <a:pPr algn="l">
              <a:lnSpc>
                <a:spcPts val="3355"/>
              </a:lnSpc>
            </a:pPr>
            <a:r>
              <a:rPr lang="en-US" sz="2396" b="true">
                <a:solidFill>
                  <a:srgbClr val="000000"/>
                </a:solidFill>
                <a:latin typeface="Libre Franklin Bold"/>
                <a:ea typeface="Libre Franklin Bold"/>
                <a:cs typeface="Libre Franklin Bold"/>
                <a:sym typeface="Libre Franklin Bold"/>
              </a:rPr>
              <a:t>🧠  Nielsen’s Heuristics:</a:t>
            </a:r>
          </a:p>
          <a:p>
            <a:pPr algn="l">
              <a:lnSpc>
                <a:spcPts val="3355"/>
              </a:lnSpc>
            </a:pPr>
            <a:r>
              <a:rPr lang="en-US" sz="2396" b="true">
                <a:solidFill>
                  <a:srgbClr val="000000"/>
                </a:solidFill>
                <a:latin typeface="Libre Franklin Bold"/>
                <a:ea typeface="Libre Franklin Bold"/>
                <a:cs typeface="Libre Franklin Bold"/>
                <a:sym typeface="Libre Franklin Bold"/>
              </a:rPr>
              <a:t>1️⃣ Visibility of System Status</a:t>
            </a:r>
          </a:p>
          <a:p>
            <a:pPr algn="l">
              <a:lnSpc>
                <a:spcPts val="3355"/>
              </a:lnSpc>
              <a:spcBef>
                <a:spcPct val="0"/>
              </a:spcBef>
            </a:pPr>
            <a:r>
              <a:rPr lang="en-US" b="true" sz="2396">
                <a:solidFill>
                  <a:srgbClr val="000000"/>
                </a:solidFill>
                <a:latin typeface="Libre Franklin Bold"/>
                <a:ea typeface="Libre Franklin Bold"/>
                <a:cs typeface="Libre Franklin Bold"/>
                <a:sym typeface="Libre Franklin Bold"/>
              </a:rPr>
              <a:t>5️⃣  Error Prevention</a:t>
            </a:r>
          </a:p>
        </p:txBody>
      </p:sp>
      <p:sp>
        <p:nvSpPr>
          <p:cNvPr name="AutoShape 12" id="12"/>
          <p:cNvSpPr/>
          <p:nvPr/>
        </p:nvSpPr>
        <p:spPr>
          <a:xfrm flipV="true">
            <a:off x="8680543" y="7017569"/>
            <a:ext cx="0" cy="1745644"/>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491456" y="5315182"/>
            <a:ext cx="2498078" cy="731256"/>
          </a:xfrm>
          <a:custGeom>
            <a:avLst/>
            <a:gdLst/>
            <a:ahLst/>
            <a:cxnLst/>
            <a:rect r="r" b="b" t="t" l="l"/>
            <a:pathLst>
              <a:path h="731256" w="2498078">
                <a:moveTo>
                  <a:pt x="0" y="0"/>
                </a:moveTo>
                <a:lnTo>
                  <a:pt x="2498078" y="0"/>
                </a:lnTo>
                <a:lnTo>
                  <a:pt x="2498078" y="731255"/>
                </a:lnTo>
                <a:lnTo>
                  <a:pt x="0" y="7312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611999" y="3518665"/>
            <a:ext cx="13064001" cy="3249670"/>
          </a:xfrm>
          <a:custGeom>
            <a:avLst/>
            <a:gdLst/>
            <a:ahLst/>
            <a:cxnLst/>
            <a:rect r="r" b="b" t="t" l="l"/>
            <a:pathLst>
              <a:path h="3249670" w="13064001">
                <a:moveTo>
                  <a:pt x="0" y="0"/>
                </a:moveTo>
                <a:lnTo>
                  <a:pt x="13064002" y="0"/>
                </a:lnTo>
                <a:lnTo>
                  <a:pt x="13064002" y="3249670"/>
                </a:lnTo>
                <a:lnTo>
                  <a:pt x="0" y="3249670"/>
                </a:lnTo>
                <a:lnTo>
                  <a:pt x="0" y="0"/>
                </a:lnTo>
                <a:close/>
              </a:path>
            </a:pathLst>
          </a:custGeom>
          <a:blipFill>
            <a:blip r:embed="rId5"/>
            <a:stretch>
              <a:fillRect l="0" t="0" r="0" b="0"/>
            </a:stretch>
          </a:blipFill>
        </p:spPr>
      </p:sp>
      <p:sp>
        <p:nvSpPr>
          <p:cNvPr name="TextBox 7" id="7"/>
          <p:cNvSpPr txBox="true"/>
          <p:nvPr/>
        </p:nvSpPr>
        <p:spPr>
          <a:xfrm rot="0">
            <a:off x="2885740" y="7292026"/>
            <a:ext cx="4697692" cy="412696"/>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Maximum of 6 players total</a:t>
            </a:r>
          </a:p>
        </p:txBody>
      </p:sp>
      <p:sp>
        <p:nvSpPr>
          <p:cNvPr name="TextBox 8" id="8"/>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a:t>
            </a:r>
            <a:r>
              <a:rPr lang="en-US" b="true" sz="6199">
                <a:solidFill>
                  <a:srgbClr val="303030"/>
                </a:solidFill>
                <a:latin typeface="Libre Franklin Heavy"/>
                <a:ea typeface="Libre Franklin Heavy"/>
                <a:cs typeface="Libre Franklin Heavy"/>
                <a:sym typeface="Libre Franklin Heavy"/>
              </a:rPr>
              <a:t>🎮 </a:t>
            </a:r>
            <a:r>
              <a:rPr lang="en-US" b="true" sz="6199">
                <a:solidFill>
                  <a:srgbClr val="303030"/>
                </a:solidFill>
                <a:latin typeface="Libre Franklin Heavy"/>
                <a:ea typeface="Libre Franklin Heavy"/>
                <a:cs typeface="Libre Franklin Heavy"/>
                <a:sym typeface="Libre Franklin Heavy"/>
              </a:rPr>
              <a:t>Game Initialization</a:t>
            </a:r>
          </a:p>
        </p:txBody>
      </p:sp>
      <p:sp>
        <p:nvSpPr>
          <p:cNvPr name="Freeform 9" id="9"/>
          <p:cNvSpPr/>
          <p:nvPr/>
        </p:nvSpPr>
        <p:spPr>
          <a:xfrm flipH="false" flipV="false" rot="0">
            <a:off x="19050"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670409"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259467" y="7282501"/>
            <a:ext cx="4344775" cy="1244052"/>
          </a:xfrm>
          <a:prstGeom prst="rect">
            <a:avLst/>
          </a:prstGeom>
        </p:spPr>
        <p:txBody>
          <a:bodyPr anchor="t" rtlCol="false" tIns="0" lIns="0" bIns="0" rIns="0">
            <a:spAutoFit/>
          </a:bodyPr>
          <a:lstStyle/>
          <a:p>
            <a:pPr algn="l">
              <a:lnSpc>
                <a:spcPts val="3355"/>
              </a:lnSpc>
            </a:pPr>
            <a:r>
              <a:rPr lang="en-US" sz="2396" b="true">
                <a:solidFill>
                  <a:srgbClr val="000000"/>
                </a:solidFill>
                <a:latin typeface="Libre Franklin Bold"/>
                <a:ea typeface="Libre Franklin Bold"/>
                <a:cs typeface="Libre Franklin Bold"/>
                <a:sym typeface="Libre Franklin Bold"/>
              </a:rPr>
              <a:t>🧠  Nielsen’s Heuristics:</a:t>
            </a:r>
          </a:p>
          <a:p>
            <a:pPr algn="l">
              <a:lnSpc>
                <a:spcPts val="3355"/>
              </a:lnSpc>
            </a:pPr>
            <a:r>
              <a:rPr lang="en-US" sz="2396" b="true">
                <a:solidFill>
                  <a:srgbClr val="000000"/>
                </a:solidFill>
                <a:latin typeface="Libre Franklin Bold"/>
                <a:ea typeface="Libre Franklin Bold"/>
                <a:cs typeface="Libre Franklin Bold"/>
                <a:sym typeface="Libre Franklin Bold"/>
              </a:rPr>
              <a:t>1️⃣ Visibility of System Status</a:t>
            </a:r>
          </a:p>
          <a:p>
            <a:pPr algn="l">
              <a:lnSpc>
                <a:spcPts val="3355"/>
              </a:lnSpc>
              <a:spcBef>
                <a:spcPct val="0"/>
              </a:spcBef>
            </a:pPr>
            <a:r>
              <a:rPr lang="en-US" b="true" sz="2396">
                <a:solidFill>
                  <a:srgbClr val="000000"/>
                </a:solidFill>
                <a:latin typeface="Libre Franklin Bold"/>
                <a:ea typeface="Libre Franklin Bold"/>
                <a:cs typeface="Libre Franklin Bold"/>
                <a:sym typeface="Libre Franklin Bold"/>
              </a:rPr>
              <a:t>5️⃣  Error Prevention</a:t>
            </a:r>
          </a:p>
        </p:txBody>
      </p:sp>
      <p:sp>
        <p:nvSpPr>
          <p:cNvPr name="AutoShape 12" id="12"/>
          <p:cNvSpPr/>
          <p:nvPr/>
        </p:nvSpPr>
        <p:spPr>
          <a:xfrm flipV="true">
            <a:off x="9472406" y="7055517"/>
            <a:ext cx="0" cy="1745644"/>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802043" y="2394015"/>
            <a:ext cx="8986287" cy="6852044"/>
          </a:xfrm>
          <a:custGeom>
            <a:avLst/>
            <a:gdLst/>
            <a:ahLst/>
            <a:cxnLst/>
            <a:rect r="r" b="b" t="t" l="l"/>
            <a:pathLst>
              <a:path h="6852044" w="8986287">
                <a:moveTo>
                  <a:pt x="0" y="0"/>
                </a:moveTo>
                <a:lnTo>
                  <a:pt x="8986287" y="0"/>
                </a:lnTo>
                <a:lnTo>
                  <a:pt x="8986287" y="6852044"/>
                </a:lnTo>
                <a:lnTo>
                  <a:pt x="0" y="6852044"/>
                </a:lnTo>
                <a:lnTo>
                  <a:pt x="0" y="0"/>
                </a:lnTo>
                <a:close/>
              </a:path>
            </a:pathLst>
          </a:custGeom>
          <a:blipFill>
            <a:blip r:embed="rId3"/>
            <a:stretch>
              <a:fillRect l="0" t="0" r="0" b="0"/>
            </a:stretch>
          </a:blipFill>
        </p:spPr>
      </p:sp>
      <p:sp>
        <p:nvSpPr>
          <p:cNvPr name="TextBox 6" id="6"/>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a:t>
            </a:r>
            <a:r>
              <a:rPr lang="en-US" b="true" sz="6199">
                <a:solidFill>
                  <a:srgbClr val="303030"/>
                </a:solidFill>
                <a:latin typeface="Libre Franklin Heavy"/>
                <a:ea typeface="Libre Franklin Heavy"/>
                <a:cs typeface="Libre Franklin Heavy"/>
                <a:sym typeface="Libre Franklin Heavy"/>
              </a:rPr>
              <a:t>🎮 </a:t>
            </a:r>
            <a:r>
              <a:rPr lang="en-US" b="true" sz="6199">
                <a:solidFill>
                  <a:srgbClr val="303030"/>
                </a:solidFill>
                <a:latin typeface="Libre Franklin Heavy"/>
                <a:ea typeface="Libre Franklin Heavy"/>
                <a:cs typeface="Libre Franklin Heavy"/>
                <a:sym typeface="Libre Franklin Heavy"/>
              </a:rPr>
              <a:t>Game Initialization</a:t>
            </a:r>
          </a:p>
        </p:txBody>
      </p:sp>
      <p:sp>
        <p:nvSpPr>
          <p:cNvPr name="TextBox 7" id="7"/>
          <p:cNvSpPr txBox="true"/>
          <p:nvPr/>
        </p:nvSpPr>
        <p:spPr>
          <a:xfrm rot="0">
            <a:off x="1822301" y="3061169"/>
            <a:ext cx="5147829" cy="850792"/>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Libre Franklin Heavy"/>
                <a:ea typeface="Libre Franklin Heavy"/>
                <a:cs typeface="Libre Franklin Heavy"/>
                <a:sym typeface="Libre Franklin Heavy"/>
              </a:rPr>
              <a:t>Displayed players with emojis</a:t>
            </a:r>
          </a:p>
          <a:p>
            <a:pPr algn="l" marL="539749" indent="-269875" lvl="1">
              <a:lnSpc>
                <a:spcPts val="3499"/>
              </a:lnSpc>
              <a:spcBef>
                <a:spcPct val="0"/>
              </a:spcBef>
              <a:buFont typeface="Arial"/>
              <a:buChar char="•"/>
            </a:pPr>
            <a:r>
              <a:rPr lang="en-US" b="true" sz="2499">
                <a:solidFill>
                  <a:srgbClr val="000000"/>
                </a:solidFill>
                <a:latin typeface="Libre Franklin Heavy"/>
                <a:ea typeface="Libre Franklin Heavy"/>
                <a:cs typeface="Libre Franklin Heavy"/>
                <a:sym typeface="Libre Franklin Heavy"/>
              </a:rPr>
              <a:t>Shuffled player order!</a:t>
            </a:r>
          </a:p>
        </p:txBody>
      </p:sp>
      <p:sp>
        <p:nvSpPr>
          <p:cNvPr name="Freeform 8" id="8"/>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822301" y="5542274"/>
            <a:ext cx="5455307" cy="2528954"/>
          </a:xfrm>
          <a:prstGeom prst="rect">
            <a:avLst/>
          </a:prstGeom>
        </p:spPr>
        <p:txBody>
          <a:bodyPr anchor="t" rtlCol="false" tIns="0" lIns="0" bIns="0" rIns="0">
            <a:spAutoFit/>
          </a:bodyPr>
          <a:lstStyle/>
          <a:p>
            <a:pPr algn="l">
              <a:lnSpc>
                <a:spcPts val="3430"/>
              </a:lnSpc>
            </a:pPr>
            <a:r>
              <a:rPr lang="en-US" sz="2450" b="true">
                <a:solidFill>
                  <a:srgbClr val="000000"/>
                </a:solidFill>
                <a:latin typeface="Libre Franklin Bold"/>
                <a:ea typeface="Libre Franklin Bold"/>
                <a:cs typeface="Libre Franklin Bold"/>
                <a:sym typeface="Libre Franklin Bold"/>
              </a:rPr>
              <a:t>🧠  Nielsen’s Heuristics:</a:t>
            </a:r>
          </a:p>
          <a:p>
            <a:pPr algn="l">
              <a:lnSpc>
                <a:spcPts val="3430"/>
              </a:lnSpc>
            </a:pPr>
            <a:r>
              <a:rPr lang="en-US" sz="2450" b="true">
                <a:solidFill>
                  <a:srgbClr val="000000"/>
                </a:solidFill>
                <a:latin typeface="Libre Franklin Bold"/>
                <a:ea typeface="Libre Franklin Bold"/>
                <a:cs typeface="Libre Franklin Bold"/>
                <a:sym typeface="Libre Franklin Bold"/>
              </a:rPr>
              <a:t>1️⃣ Visibility of System Status</a:t>
            </a:r>
          </a:p>
          <a:p>
            <a:pPr algn="l">
              <a:lnSpc>
                <a:spcPts val="3430"/>
              </a:lnSpc>
            </a:pPr>
            <a:r>
              <a:rPr lang="en-US" sz="2450" b="true">
                <a:solidFill>
                  <a:srgbClr val="000000"/>
                </a:solidFill>
                <a:latin typeface="Libre Franklin Bold"/>
                <a:ea typeface="Libre Franklin Bold"/>
                <a:cs typeface="Libre Franklin Bold"/>
                <a:sym typeface="Libre Franklin Bold"/>
              </a:rPr>
              <a:t>4️⃣ Consistency and Standards</a:t>
            </a:r>
          </a:p>
          <a:p>
            <a:pPr algn="l">
              <a:lnSpc>
                <a:spcPts val="3430"/>
              </a:lnSpc>
              <a:spcBef>
                <a:spcPct val="0"/>
              </a:spcBef>
            </a:pPr>
            <a:r>
              <a:rPr lang="en-US" b="true" sz="2450">
                <a:solidFill>
                  <a:srgbClr val="000000"/>
                </a:solidFill>
                <a:latin typeface="Libre Franklin Bold"/>
                <a:ea typeface="Libre Franklin Bold"/>
                <a:cs typeface="Libre Franklin Bold"/>
                <a:sym typeface="Libre Franklin Bold"/>
              </a:rPr>
              <a:t>5️⃣  Error Prevention</a:t>
            </a:r>
          </a:p>
          <a:p>
            <a:pPr algn="l">
              <a:lnSpc>
                <a:spcPts val="3430"/>
              </a:lnSpc>
              <a:spcBef>
                <a:spcPct val="0"/>
              </a:spcBef>
            </a:pPr>
            <a:r>
              <a:rPr lang="en-US" b="true" sz="2450">
                <a:solidFill>
                  <a:srgbClr val="000000"/>
                </a:solidFill>
                <a:latin typeface="Libre Franklin Bold"/>
                <a:ea typeface="Libre Franklin Bold"/>
                <a:cs typeface="Libre Franklin Bold"/>
                <a:sym typeface="Libre Franklin Bold"/>
              </a:rPr>
              <a:t>6️⃣ Recognition Rather than Recall</a:t>
            </a:r>
          </a:p>
          <a:p>
            <a:pPr algn="l">
              <a:lnSpc>
                <a:spcPts val="3430"/>
              </a:lnSpc>
              <a:spcBef>
                <a:spcPct val="0"/>
              </a:spcBef>
            </a:pPr>
            <a:r>
              <a:rPr lang="en-US" b="true" sz="2450">
                <a:solidFill>
                  <a:srgbClr val="000000"/>
                </a:solidFill>
                <a:latin typeface="Libre Franklin Bold"/>
                <a:ea typeface="Libre Franklin Bold"/>
                <a:cs typeface="Libre Franklin Bold"/>
                <a:sym typeface="Libre Franklin Bold"/>
              </a:rPr>
              <a:t>8️⃣ Aesthetic and Minimalist Design</a:t>
            </a:r>
          </a:p>
        </p:txBody>
      </p:sp>
      <p:sp>
        <p:nvSpPr>
          <p:cNvPr name="AutoShape 11" id="11"/>
          <p:cNvSpPr/>
          <p:nvPr/>
        </p:nvSpPr>
        <p:spPr>
          <a:xfrm>
            <a:off x="1798501" y="4865999"/>
            <a:ext cx="547910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592027" y="2159714"/>
            <a:ext cx="13103946" cy="5176059"/>
          </a:xfrm>
          <a:custGeom>
            <a:avLst/>
            <a:gdLst/>
            <a:ahLst/>
            <a:cxnLst/>
            <a:rect r="r" b="b" t="t" l="l"/>
            <a:pathLst>
              <a:path h="5176059" w="13103946">
                <a:moveTo>
                  <a:pt x="0" y="0"/>
                </a:moveTo>
                <a:lnTo>
                  <a:pt x="13103946" y="0"/>
                </a:lnTo>
                <a:lnTo>
                  <a:pt x="13103946" y="5176058"/>
                </a:lnTo>
                <a:lnTo>
                  <a:pt x="0" y="5176058"/>
                </a:lnTo>
                <a:lnTo>
                  <a:pt x="0" y="0"/>
                </a:lnTo>
                <a:close/>
              </a:path>
            </a:pathLst>
          </a:custGeom>
          <a:blipFill>
            <a:blip r:embed="rId3"/>
            <a:stretch>
              <a:fillRect l="0" t="0" r="0" b="0"/>
            </a:stretch>
          </a:blipFill>
        </p:spPr>
      </p:sp>
      <p:sp>
        <p:nvSpPr>
          <p:cNvPr name="TextBox 6" id="6"/>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 Main Gameplay</a:t>
            </a:r>
          </a:p>
        </p:txBody>
      </p:sp>
      <p:sp>
        <p:nvSpPr>
          <p:cNvPr name="TextBox 7" id="7"/>
          <p:cNvSpPr txBox="true"/>
          <p:nvPr/>
        </p:nvSpPr>
        <p:spPr>
          <a:xfrm rot="0">
            <a:off x="2433015" y="7521791"/>
            <a:ext cx="7882036" cy="1598619"/>
          </a:xfrm>
          <a:prstGeom prst="rect">
            <a:avLst/>
          </a:prstGeom>
        </p:spPr>
        <p:txBody>
          <a:bodyPr anchor="t" rtlCol="false" tIns="0" lIns="0" bIns="0" rIns="0">
            <a:spAutoFit/>
          </a:bodyPr>
          <a:lstStyle/>
          <a:p>
            <a:pPr algn="l" marL="495681" indent="-247841" lvl="1">
              <a:lnSpc>
                <a:spcPts val="3214"/>
              </a:lnSpc>
              <a:buFont typeface="Arial"/>
              <a:buChar char="•"/>
            </a:pPr>
            <a:r>
              <a:rPr lang="en-US" b="true" sz="2295">
                <a:solidFill>
                  <a:srgbClr val="000000"/>
                </a:solidFill>
                <a:latin typeface="Libre Franklin Bold"/>
                <a:ea typeface="Libre Franklin Bold"/>
                <a:cs typeface="Libre Franklin Bold"/>
                <a:sym typeface="Libre Franklin Bold"/>
              </a:rPr>
              <a:t>Show player where card will be inserted in the parade</a:t>
            </a:r>
          </a:p>
          <a:p>
            <a:pPr algn="l" marL="495681" indent="-247841" lvl="1">
              <a:lnSpc>
                <a:spcPts val="3214"/>
              </a:lnSpc>
              <a:buFont typeface="Arial"/>
              <a:buChar char="•"/>
            </a:pPr>
            <a:r>
              <a:rPr lang="en-US" b="true" sz="2295">
                <a:solidFill>
                  <a:srgbClr val="000000"/>
                </a:solidFill>
                <a:latin typeface="Libre Franklin Bold"/>
                <a:ea typeface="Libre Franklin Bold"/>
                <a:cs typeface="Libre Franklin Bold"/>
                <a:sym typeface="Libre Franklin Bold"/>
              </a:rPr>
              <a:t>Cards left in deck for strategy</a:t>
            </a:r>
          </a:p>
          <a:p>
            <a:pPr algn="l" marL="495681" indent="-247841" lvl="1">
              <a:lnSpc>
                <a:spcPts val="3214"/>
              </a:lnSpc>
              <a:spcBef>
                <a:spcPct val="0"/>
              </a:spcBef>
              <a:buFont typeface="Arial"/>
              <a:buChar char="•"/>
            </a:pPr>
            <a:r>
              <a:rPr lang="en-US" b="true" sz="2295">
                <a:solidFill>
                  <a:srgbClr val="000000"/>
                </a:solidFill>
                <a:latin typeface="Libre Franklin Bold"/>
                <a:ea typeface="Libre Franklin Bold"/>
                <a:cs typeface="Libre Franklin Bold"/>
                <a:sym typeface="Libre Franklin Bold"/>
              </a:rPr>
              <a:t>Collection (with text if no cards in collection)</a:t>
            </a:r>
          </a:p>
          <a:p>
            <a:pPr algn="l" marL="495681" indent="-247841" lvl="1">
              <a:lnSpc>
                <a:spcPts val="3214"/>
              </a:lnSpc>
              <a:spcBef>
                <a:spcPct val="0"/>
              </a:spcBef>
              <a:buFont typeface="Arial"/>
              <a:buChar char="•"/>
            </a:pPr>
            <a:r>
              <a:rPr lang="en-US" b="true" sz="2295">
                <a:solidFill>
                  <a:srgbClr val="000000"/>
                </a:solidFill>
                <a:latin typeface="Libre Franklin Bold"/>
                <a:ea typeface="Libre Franklin Bold"/>
                <a:cs typeface="Libre Franklin Bold"/>
                <a:sym typeface="Libre Franklin Bold"/>
              </a:rPr>
              <a:t>Player inputs their card selection</a:t>
            </a:r>
          </a:p>
        </p:txBody>
      </p:sp>
      <p:grpSp>
        <p:nvGrpSpPr>
          <p:cNvPr name="Group 8" id="8"/>
          <p:cNvGrpSpPr/>
          <p:nvPr/>
        </p:nvGrpSpPr>
        <p:grpSpPr>
          <a:xfrm rot="0">
            <a:off x="2294388" y="3791330"/>
            <a:ext cx="3766185" cy="652070"/>
            <a:chOff x="0" y="0"/>
            <a:chExt cx="5021580" cy="869427"/>
          </a:xfrm>
        </p:grpSpPr>
        <p:sp>
          <p:nvSpPr>
            <p:cNvPr name="Freeform 9" id="9"/>
            <p:cNvSpPr/>
            <p:nvPr/>
          </p:nvSpPr>
          <p:spPr>
            <a:xfrm flipH="false" flipV="false" rot="0">
              <a:off x="49530" y="34479"/>
              <a:ext cx="4922520" cy="799537"/>
            </a:xfrm>
            <a:custGeom>
              <a:avLst/>
              <a:gdLst/>
              <a:ahLst/>
              <a:cxnLst/>
              <a:rect r="r" b="b" t="t" l="l"/>
              <a:pathLst>
                <a:path h="799537" w="4922520">
                  <a:moveTo>
                    <a:pt x="4676140" y="324288"/>
                  </a:moveTo>
                  <a:cubicBezTo>
                    <a:pt x="4384040" y="212464"/>
                    <a:pt x="4329430" y="201282"/>
                    <a:pt x="4246880" y="184508"/>
                  </a:cubicBezTo>
                  <a:cubicBezTo>
                    <a:pt x="4126230" y="160280"/>
                    <a:pt x="3926840" y="129529"/>
                    <a:pt x="3793490" y="111823"/>
                  </a:cubicBezTo>
                  <a:cubicBezTo>
                    <a:pt x="3689350" y="98777"/>
                    <a:pt x="3632200" y="92254"/>
                    <a:pt x="3514090" y="85731"/>
                  </a:cubicBezTo>
                  <a:cubicBezTo>
                    <a:pt x="3313430" y="73617"/>
                    <a:pt x="2984500" y="63366"/>
                    <a:pt x="2701290" y="66162"/>
                  </a:cubicBezTo>
                  <a:cubicBezTo>
                    <a:pt x="2392680" y="69889"/>
                    <a:pt x="2039620" y="85731"/>
                    <a:pt x="1731010" y="108096"/>
                  </a:cubicBezTo>
                  <a:cubicBezTo>
                    <a:pt x="1450340" y="128597"/>
                    <a:pt x="1159510" y="155621"/>
                    <a:pt x="927100" y="191963"/>
                  </a:cubicBezTo>
                  <a:cubicBezTo>
                    <a:pt x="741680" y="219919"/>
                    <a:pt x="570230" y="259057"/>
                    <a:pt x="438150" y="292604"/>
                  </a:cubicBezTo>
                  <a:cubicBezTo>
                    <a:pt x="344170" y="316833"/>
                    <a:pt x="250190" y="340129"/>
                    <a:pt x="200660" y="365290"/>
                  </a:cubicBezTo>
                  <a:cubicBezTo>
                    <a:pt x="173990" y="378336"/>
                    <a:pt x="162560" y="390450"/>
                    <a:pt x="146050" y="406292"/>
                  </a:cubicBezTo>
                  <a:cubicBezTo>
                    <a:pt x="130810" y="422133"/>
                    <a:pt x="106680" y="441702"/>
                    <a:pt x="106680" y="459408"/>
                  </a:cubicBezTo>
                  <a:cubicBezTo>
                    <a:pt x="106680" y="478045"/>
                    <a:pt x="129540" y="499478"/>
                    <a:pt x="147320" y="515319"/>
                  </a:cubicBezTo>
                  <a:cubicBezTo>
                    <a:pt x="165100" y="530229"/>
                    <a:pt x="185420" y="541411"/>
                    <a:pt x="209550" y="553526"/>
                  </a:cubicBezTo>
                  <a:cubicBezTo>
                    <a:pt x="237490" y="567504"/>
                    <a:pt x="266700" y="577754"/>
                    <a:pt x="309880" y="590800"/>
                  </a:cubicBezTo>
                  <a:cubicBezTo>
                    <a:pt x="384810" y="612233"/>
                    <a:pt x="508000" y="639257"/>
                    <a:pt x="623570" y="657894"/>
                  </a:cubicBezTo>
                  <a:cubicBezTo>
                    <a:pt x="762000" y="679327"/>
                    <a:pt x="935990" y="692373"/>
                    <a:pt x="1083310" y="703555"/>
                  </a:cubicBezTo>
                  <a:cubicBezTo>
                    <a:pt x="1219200" y="714738"/>
                    <a:pt x="1328420" y="721261"/>
                    <a:pt x="1477010" y="725920"/>
                  </a:cubicBezTo>
                  <a:cubicBezTo>
                    <a:pt x="1667510" y="732443"/>
                    <a:pt x="1908810" y="735239"/>
                    <a:pt x="2134870" y="733375"/>
                  </a:cubicBezTo>
                  <a:cubicBezTo>
                    <a:pt x="2374900" y="731511"/>
                    <a:pt x="2622550" y="724988"/>
                    <a:pt x="2875280" y="711010"/>
                  </a:cubicBezTo>
                  <a:cubicBezTo>
                    <a:pt x="3143250" y="696101"/>
                    <a:pt x="3451860" y="673736"/>
                    <a:pt x="3699510" y="644848"/>
                  </a:cubicBezTo>
                  <a:cubicBezTo>
                    <a:pt x="3903980" y="620620"/>
                    <a:pt x="4105910" y="588005"/>
                    <a:pt x="4254500" y="556321"/>
                  </a:cubicBezTo>
                  <a:cubicBezTo>
                    <a:pt x="4359910" y="533957"/>
                    <a:pt x="4445000" y="509728"/>
                    <a:pt x="4516120" y="486432"/>
                  </a:cubicBezTo>
                  <a:cubicBezTo>
                    <a:pt x="4566920" y="469658"/>
                    <a:pt x="4605020" y="455680"/>
                    <a:pt x="4643120" y="435179"/>
                  </a:cubicBezTo>
                  <a:cubicBezTo>
                    <a:pt x="4681220" y="414678"/>
                    <a:pt x="4715510" y="393246"/>
                    <a:pt x="4747260" y="363426"/>
                  </a:cubicBezTo>
                  <a:cubicBezTo>
                    <a:pt x="4782820" y="327083"/>
                    <a:pt x="4810760" y="246011"/>
                    <a:pt x="4839970" y="230170"/>
                  </a:cubicBezTo>
                  <a:cubicBezTo>
                    <a:pt x="4851400" y="223647"/>
                    <a:pt x="4862830" y="222715"/>
                    <a:pt x="4874260" y="224579"/>
                  </a:cubicBezTo>
                  <a:cubicBezTo>
                    <a:pt x="4888230" y="227374"/>
                    <a:pt x="4908550" y="237625"/>
                    <a:pt x="4916170" y="246943"/>
                  </a:cubicBezTo>
                  <a:cubicBezTo>
                    <a:pt x="4921250" y="253466"/>
                    <a:pt x="4922520" y="263717"/>
                    <a:pt x="4921250" y="272103"/>
                  </a:cubicBezTo>
                  <a:cubicBezTo>
                    <a:pt x="4918710" y="279558"/>
                    <a:pt x="4913630" y="288877"/>
                    <a:pt x="4903470" y="294468"/>
                  </a:cubicBezTo>
                  <a:cubicBezTo>
                    <a:pt x="4892040" y="300991"/>
                    <a:pt x="4869180" y="306582"/>
                    <a:pt x="4853940" y="303787"/>
                  </a:cubicBezTo>
                  <a:cubicBezTo>
                    <a:pt x="4839970" y="300991"/>
                    <a:pt x="4820920" y="288877"/>
                    <a:pt x="4815840" y="278627"/>
                  </a:cubicBezTo>
                  <a:cubicBezTo>
                    <a:pt x="4810760" y="268376"/>
                    <a:pt x="4813300" y="250671"/>
                    <a:pt x="4822190" y="241352"/>
                  </a:cubicBezTo>
                  <a:cubicBezTo>
                    <a:pt x="4831080" y="232965"/>
                    <a:pt x="4853940" y="225510"/>
                    <a:pt x="4867910" y="224579"/>
                  </a:cubicBezTo>
                  <a:cubicBezTo>
                    <a:pt x="4879340" y="223647"/>
                    <a:pt x="4892040" y="227374"/>
                    <a:pt x="4900930" y="232965"/>
                  </a:cubicBezTo>
                  <a:cubicBezTo>
                    <a:pt x="4911090" y="240420"/>
                    <a:pt x="4922520" y="252534"/>
                    <a:pt x="4921250" y="267444"/>
                  </a:cubicBezTo>
                  <a:cubicBezTo>
                    <a:pt x="4919980" y="299127"/>
                    <a:pt x="4866640" y="372745"/>
                    <a:pt x="4824730" y="411883"/>
                  </a:cubicBezTo>
                  <a:cubicBezTo>
                    <a:pt x="4786630" y="447293"/>
                    <a:pt x="4737100" y="473386"/>
                    <a:pt x="4690110" y="496682"/>
                  </a:cubicBezTo>
                  <a:cubicBezTo>
                    <a:pt x="4645660" y="518115"/>
                    <a:pt x="4603750" y="532093"/>
                    <a:pt x="4547870" y="549798"/>
                  </a:cubicBezTo>
                  <a:cubicBezTo>
                    <a:pt x="4472940" y="573095"/>
                    <a:pt x="4384040" y="597323"/>
                    <a:pt x="4276090" y="618756"/>
                  </a:cubicBezTo>
                  <a:cubicBezTo>
                    <a:pt x="4122420" y="650439"/>
                    <a:pt x="3917950" y="683054"/>
                    <a:pt x="3709670" y="707283"/>
                  </a:cubicBezTo>
                  <a:cubicBezTo>
                    <a:pt x="3460750" y="736171"/>
                    <a:pt x="3149600" y="758535"/>
                    <a:pt x="2880360" y="774377"/>
                  </a:cubicBezTo>
                  <a:cubicBezTo>
                    <a:pt x="2625090" y="788355"/>
                    <a:pt x="2376170" y="794878"/>
                    <a:pt x="2134870" y="796742"/>
                  </a:cubicBezTo>
                  <a:cubicBezTo>
                    <a:pt x="1906270" y="799537"/>
                    <a:pt x="1695450" y="798605"/>
                    <a:pt x="1470660" y="790219"/>
                  </a:cubicBezTo>
                  <a:cubicBezTo>
                    <a:pt x="1236980" y="781832"/>
                    <a:pt x="960120" y="767854"/>
                    <a:pt x="758190" y="746421"/>
                  </a:cubicBezTo>
                  <a:cubicBezTo>
                    <a:pt x="607060" y="730579"/>
                    <a:pt x="457200" y="703555"/>
                    <a:pt x="367030" y="687714"/>
                  </a:cubicBezTo>
                  <a:cubicBezTo>
                    <a:pt x="320040" y="679327"/>
                    <a:pt x="294640" y="675600"/>
                    <a:pt x="259080" y="665349"/>
                  </a:cubicBezTo>
                  <a:cubicBezTo>
                    <a:pt x="220980" y="654167"/>
                    <a:pt x="173990" y="636461"/>
                    <a:pt x="143510" y="622483"/>
                  </a:cubicBezTo>
                  <a:cubicBezTo>
                    <a:pt x="120650" y="612233"/>
                    <a:pt x="105410" y="605710"/>
                    <a:pt x="87630" y="592664"/>
                  </a:cubicBezTo>
                  <a:cubicBezTo>
                    <a:pt x="66040" y="576822"/>
                    <a:pt x="41910" y="552594"/>
                    <a:pt x="27940" y="532093"/>
                  </a:cubicBezTo>
                  <a:cubicBezTo>
                    <a:pt x="13970" y="512524"/>
                    <a:pt x="3810" y="493887"/>
                    <a:pt x="1270" y="474317"/>
                  </a:cubicBezTo>
                  <a:cubicBezTo>
                    <a:pt x="0" y="453816"/>
                    <a:pt x="5080" y="429588"/>
                    <a:pt x="13970" y="410951"/>
                  </a:cubicBezTo>
                  <a:cubicBezTo>
                    <a:pt x="22860" y="393246"/>
                    <a:pt x="34290" y="381131"/>
                    <a:pt x="52070" y="366221"/>
                  </a:cubicBezTo>
                  <a:cubicBezTo>
                    <a:pt x="77470" y="344789"/>
                    <a:pt x="111760" y="318697"/>
                    <a:pt x="157480" y="299127"/>
                  </a:cubicBezTo>
                  <a:cubicBezTo>
                    <a:pt x="222250" y="271172"/>
                    <a:pt x="312420" y="252534"/>
                    <a:pt x="412750" y="229238"/>
                  </a:cubicBezTo>
                  <a:cubicBezTo>
                    <a:pt x="551180" y="196623"/>
                    <a:pt x="723900" y="157485"/>
                    <a:pt x="911860" y="129529"/>
                  </a:cubicBezTo>
                  <a:cubicBezTo>
                    <a:pt x="1148080" y="94118"/>
                    <a:pt x="1441450" y="66162"/>
                    <a:pt x="1725930" y="45661"/>
                  </a:cubicBezTo>
                  <a:cubicBezTo>
                    <a:pt x="2035810" y="23296"/>
                    <a:pt x="2390140" y="6523"/>
                    <a:pt x="2701290" y="2795"/>
                  </a:cubicBezTo>
                  <a:cubicBezTo>
                    <a:pt x="2988310" y="0"/>
                    <a:pt x="3322320" y="9319"/>
                    <a:pt x="3525520" y="20501"/>
                  </a:cubicBezTo>
                  <a:cubicBezTo>
                    <a:pt x="3644900" y="26092"/>
                    <a:pt x="3704590" y="32615"/>
                    <a:pt x="3810000" y="44729"/>
                  </a:cubicBezTo>
                  <a:cubicBezTo>
                    <a:pt x="3947160" y="59639"/>
                    <a:pt x="4150360" y="86663"/>
                    <a:pt x="4274820" y="109960"/>
                  </a:cubicBezTo>
                  <a:cubicBezTo>
                    <a:pt x="4362450" y="126733"/>
                    <a:pt x="4434840" y="144438"/>
                    <a:pt x="4494530" y="163076"/>
                  </a:cubicBezTo>
                  <a:cubicBezTo>
                    <a:pt x="4538980" y="176122"/>
                    <a:pt x="4566920" y="186372"/>
                    <a:pt x="4605020" y="202214"/>
                  </a:cubicBezTo>
                  <a:cubicBezTo>
                    <a:pt x="4648200" y="220851"/>
                    <a:pt x="4719320" y="251603"/>
                    <a:pt x="4739640" y="270240"/>
                  </a:cubicBezTo>
                  <a:cubicBezTo>
                    <a:pt x="4748530" y="279558"/>
                    <a:pt x="4752340" y="286081"/>
                    <a:pt x="4752340" y="294468"/>
                  </a:cubicBezTo>
                  <a:cubicBezTo>
                    <a:pt x="4752340" y="301923"/>
                    <a:pt x="4747260" y="312174"/>
                    <a:pt x="4740910" y="317765"/>
                  </a:cubicBezTo>
                  <a:cubicBezTo>
                    <a:pt x="4733290" y="324288"/>
                    <a:pt x="4720590" y="328947"/>
                    <a:pt x="4710430" y="330811"/>
                  </a:cubicBezTo>
                  <a:cubicBezTo>
                    <a:pt x="4699000" y="331743"/>
                    <a:pt x="4676140" y="324288"/>
                    <a:pt x="4676140" y="324288"/>
                  </a:cubicBezTo>
                </a:path>
              </a:pathLst>
            </a:custGeom>
            <a:solidFill>
              <a:srgbClr val="FA3A2F"/>
            </a:solidFill>
            <a:ln cap="sq">
              <a:noFill/>
              <a:prstDash val="solid"/>
              <a:miter/>
            </a:ln>
          </p:spPr>
        </p:sp>
      </p:grpSp>
      <p:grpSp>
        <p:nvGrpSpPr>
          <p:cNvPr name="Group 10" id="10"/>
          <p:cNvGrpSpPr/>
          <p:nvPr/>
        </p:nvGrpSpPr>
        <p:grpSpPr>
          <a:xfrm rot="84037">
            <a:off x="12016732" y="3511546"/>
            <a:ext cx="3672019" cy="635767"/>
            <a:chOff x="0" y="0"/>
            <a:chExt cx="5021580" cy="869427"/>
          </a:xfrm>
        </p:grpSpPr>
        <p:sp>
          <p:nvSpPr>
            <p:cNvPr name="Freeform 11" id="11"/>
            <p:cNvSpPr/>
            <p:nvPr/>
          </p:nvSpPr>
          <p:spPr>
            <a:xfrm flipH="false" flipV="false" rot="0">
              <a:off x="49530" y="34479"/>
              <a:ext cx="4922520" cy="799537"/>
            </a:xfrm>
            <a:custGeom>
              <a:avLst/>
              <a:gdLst/>
              <a:ahLst/>
              <a:cxnLst/>
              <a:rect r="r" b="b" t="t" l="l"/>
              <a:pathLst>
                <a:path h="799537" w="4922520">
                  <a:moveTo>
                    <a:pt x="4676140" y="324288"/>
                  </a:moveTo>
                  <a:cubicBezTo>
                    <a:pt x="4384040" y="212464"/>
                    <a:pt x="4329430" y="201282"/>
                    <a:pt x="4246880" y="184508"/>
                  </a:cubicBezTo>
                  <a:cubicBezTo>
                    <a:pt x="4126230" y="160280"/>
                    <a:pt x="3926840" y="129529"/>
                    <a:pt x="3793490" y="111823"/>
                  </a:cubicBezTo>
                  <a:cubicBezTo>
                    <a:pt x="3689350" y="98777"/>
                    <a:pt x="3632200" y="92254"/>
                    <a:pt x="3514090" y="85731"/>
                  </a:cubicBezTo>
                  <a:cubicBezTo>
                    <a:pt x="3313430" y="73617"/>
                    <a:pt x="2984500" y="63366"/>
                    <a:pt x="2701290" y="66162"/>
                  </a:cubicBezTo>
                  <a:cubicBezTo>
                    <a:pt x="2392680" y="69889"/>
                    <a:pt x="2039620" y="85731"/>
                    <a:pt x="1731010" y="108096"/>
                  </a:cubicBezTo>
                  <a:cubicBezTo>
                    <a:pt x="1450340" y="128597"/>
                    <a:pt x="1159510" y="155621"/>
                    <a:pt x="927100" y="191963"/>
                  </a:cubicBezTo>
                  <a:cubicBezTo>
                    <a:pt x="741680" y="219919"/>
                    <a:pt x="570230" y="259057"/>
                    <a:pt x="438150" y="292604"/>
                  </a:cubicBezTo>
                  <a:cubicBezTo>
                    <a:pt x="344170" y="316833"/>
                    <a:pt x="250190" y="340129"/>
                    <a:pt x="200660" y="365290"/>
                  </a:cubicBezTo>
                  <a:cubicBezTo>
                    <a:pt x="173990" y="378336"/>
                    <a:pt x="162560" y="390450"/>
                    <a:pt x="146050" y="406292"/>
                  </a:cubicBezTo>
                  <a:cubicBezTo>
                    <a:pt x="130810" y="422133"/>
                    <a:pt x="106680" y="441702"/>
                    <a:pt x="106680" y="459408"/>
                  </a:cubicBezTo>
                  <a:cubicBezTo>
                    <a:pt x="106680" y="478045"/>
                    <a:pt x="129540" y="499478"/>
                    <a:pt x="147320" y="515319"/>
                  </a:cubicBezTo>
                  <a:cubicBezTo>
                    <a:pt x="165100" y="530229"/>
                    <a:pt x="185420" y="541411"/>
                    <a:pt x="209550" y="553526"/>
                  </a:cubicBezTo>
                  <a:cubicBezTo>
                    <a:pt x="237490" y="567504"/>
                    <a:pt x="266700" y="577754"/>
                    <a:pt x="309880" y="590800"/>
                  </a:cubicBezTo>
                  <a:cubicBezTo>
                    <a:pt x="384810" y="612233"/>
                    <a:pt x="508000" y="639257"/>
                    <a:pt x="623570" y="657894"/>
                  </a:cubicBezTo>
                  <a:cubicBezTo>
                    <a:pt x="762000" y="679327"/>
                    <a:pt x="935990" y="692373"/>
                    <a:pt x="1083310" y="703555"/>
                  </a:cubicBezTo>
                  <a:cubicBezTo>
                    <a:pt x="1219200" y="714738"/>
                    <a:pt x="1328420" y="721261"/>
                    <a:pt x="1477010" y="725920"/>
                  </a:cubicBezTo>
                  <a:cubicBezTo>
                    <a:pt x="1667510" y="732443"/>
                    <a:pt x="1908810" y="735239"/>
                    <a:pt x="2134870" y="733375"/>
                  </a:cubicBezTo>
                  <a:cubicBezTo>
                    <a:pt x="2374900" y="731511"/>
                    <a:pt x="2622550" y="724988"/>
                    <a:pt x="2875280" y="711010"/>
                  </a:cubicBezTo>
                  <a:cubicBezTo>
                    <a:pt x="3143250" y="696101"/>
                    <a:pt x="3451860" y="673736"/>
                    <a:pt x="3699510" y="644848"/>
                  </a:cubicBezTo>
                  <a:cubicBezTo>
                    <a:pt x="3903980" y="620620"/>
                    <a:pt x="4105910" y="588005"/>
                    <a:pt x="4254500" y="556321"/>
                  </a:cubicBezTo>
                  <a:cubicBezTo>
                    <a:pt x="4359910" y="533957"/>
                    <a:pt x="4445000" y="509728"/>
                    <a:pt x="4516120" y="486432"/>
                  </a:cubicBezTo>
                  <a:cubicBezTo>
                    <a:pt x="4566920" y="469658"/>
                    <a:pt x="4605020" y="455680"/>
                    <a:pt x="4643120" y="435179"/>
                  </a:cubicBezTo>
                  <a:cubicBezTo>
                    <a:pt x="4681220" y="414678"/>
                    <a:pt x="4715510" y="393246"/>
                    <a:pt x="4747260" y="363426"/>
                  </a:cubicBezTo>
                  <a:cubicBezTo>
                    <a:pt x="4782820" y="327083"/>
                    <a:pt x="4810760" y="246011"/>
                    <a:pt x="4839970" y="230170"/>
                  </a:cubicBezTo>
                  <a:cubicBezTo>
                    <a:pt x="4851400" y="223647"/>
                    <a:pt x="4862830" y="222715"/>
                    <a:pt x="4874260" y="224579"/>
                  </a:cubicBezTo>
                  <a:cubicBezTo>
                    <a:pt x="4888230" y="227374"/>
                    <a:pt x="4908550" y="237625"/>
                    <a:pt x="4916170" y="246943"/>
                  </a:cubicBezTo>
                  <a:cubicBezTo>
                    <a:pt x="4921250" y="253466"/>
                    <a:pt x="4922520" y="263717"/>
                    <a:pt x="4921250" y="272103"/>
                  </a:cubicBezTo>
                  <a:cubicBezTo>
                    <a:pt x="4918710" y="279558"/>
                    <a:pt x="4913630" y="288877"/>
                    <a:pt x="4903470" y="294468"/>
                  </a:cubicBezTo>
                  <a:cubicBezTo>
                    <a:pt x="4892040" y="300991"/>
                    <a:pt x="4869180" y="306582"/>
                    <a:pt x="4853940" y="303787"/>
                  </a:cubicBezTo>
                  <a:cubicBezTo>
                    <a:pt x="4839970" y="300991"/>
                    <a:pt x="4820920" y="288877"/>
                    <a:pt x="4815840" y="278627"/>
                  </a:cubicBezTo>
                  <a:cubicBezTo>
                    <a:pt x="4810760" y="268376"/>
                    <a:pt x="4813300" y="250671"/>
                    <a:pt x="4822190" y="241352"/>
                  </a:cubicBezTo>
                  <a:cubicBezTo>
                    <a:pt x="4831080" y="232965"/>
                    <a:pt x="4853940" y="225510"/>
                    <a:pt x="4867910" y="224579"/>
                  </a:cubicBezTo>
                  <a:cubicBezTo>
                    <a:pt x="4879340" y="223647"/>
                    <a:pt x="4892040" y="227374"/>
                    <a:pt x="4900930" y="232965"/>
                  </a:cubicBezTo>
                  <a:cubicBezTo>
                    <a:pt x="4911090" y="240420"/>
                    <a:pt x="4922520" y="252534"/>
                    <a:pt x="4921250" y="267444"/>
                  </a:cubicBezTo>
                  <a:cubicBezTo>
                    <a:pt x="4919980" y="299127"/>
                    <a:pt x="4866640" y="372745"/>
                    <a:pt x="4824730" y="411883"/>
                  </a:cubicBezTo>
                  <a:cubicBezTo>
                    <a:pt x="4786630" y="447293"/>
                    <a:pt x="4737100" y="473386"/>
                    <a:pt x="4690110" y="496682"/>
                  </a:cubicBezTo>
                  <a:cubicBezTo>
                    <a:pt x="4645660" y="518115"/>
                    <a:pt x="4603750" y="532093"/>
                    <a:pt x="4547870" y="549798"/>
                  </a:cubicBezTo>
                  <a:cubicBezTo>
                    <a:pt x="4472940" y="573095"/>
                    <a:pt x="4384040" y="597323"/>
                    <a:pt x="4276090" y="618756"/>
                  </a:cubicBezTo>
                  <a:cubicBezTo>
                    <a:pt x="4122420" y="650439"/>
                    <a:pt x="3917950" y="683054"/>
                    <a:pt x="3709670" y="707283"/>
                  </a:cubicBezTo>
                  <a:cubicBezTo>
                    <a:pt x="3460750" y="736171"/>
                    <a:pt x="3149600" y="758535"/>
                    <a:pt x="2880360" y="774377"/>
                  </a:cubicBezTo>
                  <a:cubicBezTo>
                    <a:pt x="2625090" y="788355"/>
                    <a:pt x="2376170" y="794878"/>
                    <a:pt x="2134870" y="796742"/>
                  </a:cubicBezTo>
                  <a:cubicBezTo>
                    <a:pt x="1906270" y="799537"/>
                    <a:pt x="1695450" y="798605"/>
                    <a:pt x="1470660" y="790219"/>
                  </a:cubicBezTo>
                  <a:cubicBezTo>
                    <a:pt x="1236980" y="781832"/>
                    <a:pt x="960120" y="767854"/>
                    <a:pt x="758190" y="746421"/>
                  </a:cubicBezTo>
                  <a:cubicBezTo>
                    <a:pt x="607060" y="730579"/>
                    <a:pt x="457200" y="703555"/>
                    <a:pt x="367030" y="687714"/>
                  </a:cubicBezTo>
                  <a:cubicBezTo>
                    <a:pt x="320040" y="679327"/>
                    <a:pt x="294640" y="675600"/>
                    <a:pt x="259080" y="665349"/>
                  </a:cubicBezTo>
                  <a:cubicBezTo>
                    <a:pt x="220980" y="654167"/>
                    <a:pt x="173990" y="636461"/>
                    <a:pt x="143510" y="622483"/>
                  </a:cubicBezTo>
                  <a:cubicBezTo>
                    <a:pt x="120650" y="612233"/>
                    <a:pt x="105410" y="605710"/>
                    <a:pt x="87630" y="592664"/>
                  </a:cubicBezTo>
                  <a:cubicBezTo>
                    <a:pt x="66040" y="576822"/>
                    <a:pt x="41910" y="552594"/>
                    <a:pt x="27940" y="532093"/>
                  </a:cubicBezTo>
                  <a:cubicBezTo>
                    <a:pt x="13970" y="512524"/>
                    <a:pt x="3810" y="493887"/>
                    <a:pt x="1270" y="474317"/>
                  </a:cubicBezTo>
                  <a:cubicBezTo>
                    <a:pt x="0" y="453816"/>
                    <a:pt x="5080" y="429588"/>
                    <a:pt x="13970" y="410951"/>
                  </a:cubicBezTo>
                  <a:cubicBezTo>
                    <a:pt x="22860" y="393246"/>
                    <a:pt x="34290" y="381131"/>
                    <a:pt x="52070" y="366221"/>
                  </a:cubicBezTo>
                  <a:cubicBezTo>
                    <a:pt x="77470" y="344789"/>
                    <a:pt x="111760" y="318697"/>
                    <a:pt x="157480" y="299127"/>
                  </a:cubicBezTo>
                  <a:cubicBezTo>
                    <a:pt x="222250" y="271172"/>
                    <a:pt x="312420" y="252534"/>
                    <a:pt x="412750" y="229238"/>
                  </a:cubicBezTo>
                  <a:cubicBezTo>
                    <a:pt x="551180" y="196623"/>
                    <a:pt x="723900" y="157485"/>
                    <a:pt x="911860" y="129529"/>
                  </a:cubicBezTo>
                  <a:cubicBezTo>
                    <a:pt x="1148080" y="94118"/>
                    <a:pt x="1441450" y="66162"/>
                    <a:pt x="1725930" y="45661"/>
                  </a:cubicBezTo>
                  <a:cubicBezTo>
                    <a:pt x="2035810" y="23296"/>
                    <a:pt x="2390140" y="6523"/>
                    <a:pt x="2701290" y="2795"/>
                  </a:cubicBezTo>
                  <a:cubicBezTo>
                    <a:pt x="2988310" y="0"/>
                    <a:pt x="3322320" y="9319"/>
                    <a:pt x="3525520" y="20501"/>
                  </a:cubicBezTo>
                  <a:cubicBezTo>
                    <a:pt x="3644900" y="26092"/>
                    <a:pt x="3704590" y="32615"/>
                    <a:pt x="3810000" y="44729"/>
                  </a:cubicBezTo>
                  <a:cubicBezTo>
                    <a:pt x="3947160" y="59639"/>
                    <a:pt x="4150360" y="86663"/>
                    <a:pt x="4274820" y="109960"/>
                  </a:cubicBezTo>
                  <a:cubicBezTo>
                    <a:pt x="4362450" y="126733"/>
                    <a:pt x="4434840" y="144438"/>
                    <a:pt x="4494530" y="163076"/>
                  </a:cubicBezTo>
                  <a:cubicBezTo>
                    <a:pt x="4538980" y="176122"/>
                    <a:pt x="4566920" y="186372"/>
                    <a:pt x="4605020" y="202214"/>
                  </a:cubicBezTo>
                  <a:cubicBezTo>
                    <a:pt x="4648200" y="220851"/>
                    <a:pt x="4719320" y="251603"/>
                    <a:pt x="4739640" y="270240"/>
                  </a:cubicBezTo>
                  <a:cubicBezTo>
                    <a:pt x="4748530" y="279558"/>
                    <a:pt x="4752340" y="286081"/>
                    <a:pt x="4752340" y="294468"/>
                  </a:cubicBezTo>
                  <a:cubicBezTo>
                    <a:pt x="4752340" y="301923"/>
                    <a:pt x="4747260" y="312174"/>
                    <a:pt x="4740910" y="317765"/>
                  </a:cubicBezTo>
                  <a:cubicBezTo>
                    <a:pt x="4733290" y="324288"/>
                    <a:pt x="4720590" y="328947"/>
                    <a:pt x="4710430" y="330811"/>
                  </a:cubicBezTo>
                  <a:cubicBezTo>
                    <a:pt x="4699000" y="331743"/>
                    <a:pt x="4676140" y="324288"/>
                    <a:pt x="4676140" y="324288"/>
                  </a:cubicBezTo>
                </a:path>
              </a:pathLst>
            </a:custGeom>
            <a:solidFill>
              <a:srgbClr val="FA3A2F"/>
            </a:solidFill>
            <a:ln cap="sq">
              <a:noFill/>
              <a:prstDash val="solid"/>
              <a:miter/>
            </a:ln>
          </p:spPr>
        </p:sp>
      </p:grpSp>
      <p:sp>
        <p:nvSpPr>
          <p:cNvPr name="Freeform 12" id="12"/>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351476" y="7521791"/>
            <a:ext cx="4344497" cy="1686098"/>
          </a:xfrm>
          <a:prstGeom prst="rect">
            <a:avLst/>
          </a:prstGeom>
        </p:spPr>
        <p:txBody>
          <a:bodyPr anchor="t" rtlCol="false" tIns="0" lIns="0" bIns="0" rIns="0">
            <a:spAutoFit/>
          </a:bodyPr>
          <a:lstStyle/>
          <a:p>
            <a:pPr algn="l">
              <a:lnSpc>
                <a:spcPts val="2731"/>
              </a:lnSpc>
            </a:pPr>
            <a:r>
              <a:rPr lang="en-US" sz="1951" b="true">
                <a:solidFill>
                  <a:srgbClr val="000000"/>
                </a:solidFill>
                <a:latin typeface="Libre Franklin Bold"/>
                <a:ea typeface="Libre Franklin Bold"/>
                <a:cs typeface="Libre Franklin Bold"/>
                <a:sym typeface="Libre Franklin Bold"/>
              </a:rPr>
              <a:t>🧠  Nielsen’s Heuristics:</a:t>
            </a:r>
          </a:p>
          <a:p>
            <a:pPr algn="l">
              <a:lnSpc>
                <a:spcPts val="2731"/>
              </a:lnSpc>
            </a:pPr>
            <a:r>
              <a:rPr lang="en-US" sz="1951" b="true">
                <a:solidFill>
                  <a:srgbClr val="000000"/>
                </a:solidFill>
                <a:latin typeface="Libre Franklin Bold"/>
                <a:ea typeface="Libre Franklin Bold"/>
                <a:cs typeface="Libre Franklin Bold"/>
                <a:sym typeface="Libre Franklin Bold"/>
              </a:rPr>
              <a:t>1️⃣ Visibility of System Status</a:t>
            </a:r>
          </a:p>
          <a:p>
            <a:pPr algn="l">
              <a:lnSpc>
                <a:spcPts val="2731"/>
              </a:lnSpc>
            </a:pPr>
            <a:r>
              <a:rPr lang="en-US" sz="1951" b="true">
                <a:solidFill>
                  <a:srgbClr val="000000"/>
                </a:solidFill>
                <a:latin typeface="Libre Franklin Bold"/>
                <a:ea typeface="Libre Franklin Bold"/>
                <a:cs typeface="Libre Franklin Bold"/>
                <a:sym typeface="Libre Franklin Bold"/>
              </a:rPr>
              <a:t>4️⃣ Consistency and Standards</a:t>
            </a:r>
          </a:p>
          <a:p>
            <a:pPr algn="l">
              <a:lnSpc>
                <a:spcPts val="2731"/>
              </a:lnSpc>
              <a:spcBef>
                <a:spcPct val="0"/>
              </a:spcBef>
            </a:pPr>
            <a:r>
              <a:rPr lang="en-US" b="true" sz="1951">
                <a:solidFill>
                  <a:srgbClr val="000000"/>
                </a:solidFill>
                <a:latin typeface="Libre Franklin Bold"/>
                <a:ea typeface="Libre Franklin Bold"/>
                <a:cs typeface="Libre Franklin Bold"/>
                <a:sym typeface="Libre Franklin Bold"/>
              </a:rPr>
              <a:t>6️⃣ Recognition Rather than Recall</a:t>
            </a:r>
          </a:p>
          <a:p>
            <a:pPr algn="l">
              <a:lnSpc>
                <a:spcPts val="2731"/>
              </a:lnSpc>
              <a:spcBef>
                <a:spcPct val="0"/>
              </a:spcBef>
            </a:pPr>
            <a:r>
              <a:rPr lang="en-US" b="true" sz="1951">
                <a:solidFill>
                  <a:srgbClr val="000000"/>
                </a:solidFill>
                <a:latin typeface="Libre Franklin Bold"/>
                <a:ea typeface="Libre Franklin Bold"/>
                <a:cs typeface="Libre Franklin Bold"/>
                <a:sym typeface="Libre Franklin Bold"/>
              </a:rPr>
              <a:t>8️⃣ Aesthetic and Minimalist Design</a:t>
            </a:r>
          </a:p>
        </p:txBody>
      </p:sp>
      <p:sp>
        <p:nvSpPr>
          <p:cNvPr name="AutoShape 15" id="15"/>
          <p:cNvSpPr/>
          <p:nvPr/>
        </p:nvSpPr>
        <p:spPr>
          <a:xfrm flipV="true">
            <a:off x="10833264" y="7512656"/>
            <a:ext cx="0" cy="1745644"/>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20140" y="2368570"/>
            <a:ext cx="8062091" cy="6182490"/>
          </a:xfrm>
          <a:custGeom>
            <a:avLst/>
            <a:gdLst/>
            <a:ahLst/>
            <a:cxnLst/>
            <a:rect r="r" b="b" t="t" l="l"/>
            <a:pathLst>
              <a:path h="6182490" w="8062091">
                <a:moveTo>
                  <a:pt x="0" y="0"/>
                </a:moveTo>
                <a:lnTo>
                  <a:pt x="8062091" y="0"/>
                </a:lnTo>
                <a:lnTo>
                  <a:pt x="8062091" y="6182490"/>
                </a:lnTo>
                <a:lnTo>
                  <a:pt x="0" y="6182490"/>
                </a:lnTo>
                <a:lnTo>
                  <a:pt x="0" y="0"/>
                </a:lnTo>
                <a:close/>
              </a:path>
            </a:pathLst>
          </a:custGeom>
          <a:blipFill>
            <a:blip r:embed="rId3"/>
            <a:stretch>
              <a:fillRect l="0" t="0" r="0" b="0"/>
            </a:stretch>
          </a:blipFill>
        </p:spPr>
      </p:sp>
      <p:sp>
        <p:nvSpPr>
          <p:cNvPr name="TextBox 6" id="6"/>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 Main Gameplay</a:t>
            </a:r>
          </a:p>
        </p:txBody>
      </p:sp>
      <p:sp>
        <p:nvSpPr>
          <p:cNvPr name="TextBox 7" id="7"/>
          <p:cNvSpPr txBox="true"/>
          <p:nvPr/>
        </p:nvSpPr>
        <p:spPr>
          <a:xfrm rot="0">
            <a:off x="11450843" y="3188834"/>
            <a:ext cx="4229791" cy="850792"/>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Libre Franklin Bold"/>
                <a:ea typeface="Libre Franklin Bold"/>
                <a:cs typeface="Libre Franklin Bold"/>
                <a:sym typeface="Libre Franklin Bold"/>
              </a:rPr>
              <a:t>Prevent invalid input</a:t>
            </a:r>
          </a:p>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Helpful error messages</a:t>
            </a:r>
          </a:p>
        </p:txBody>
      </p:sp>
      <p:grpSp>
        <p:nvGrpSpPr>
          <p:cNvPr name="Group 8" id="8"/>
          <p:cNvGrpSpPr/>
          <p:nvPr/>
        </p:nvGrpSpPr>
        <p:grpSpPr>
          <a:xfrm rot="-85098">
            <a:off x="1800326" y="5570081"/>
            <a:ext cx="8170768" cy="2477597"/>
            <a:chOff x="0" y="0"/>
            <a:chExt cx="10294565" cy="3121590"/>
          </a:xfrm>
        </p:grpSpPr>
        <p:sp>
          <p:nvSpPr>
            <p:cNvPr name="Freeform 9" id="9"/>
            <p:cNvSpPr/>
            <p:nvPr/>
          </p:nvSpPr>
          <p:spPr>
            <a:xfrm flipH="false" flipV="false" rot="0">
              <a:off x="47714" y="41604"/>
              <a:ext cx="10195269" cy="3031882"/>
            </a:xfrm>
            <a:custGeom>
              <a:avLst/>
              <a:gdLst/>
              <a:ahLst/>
              <a:cxnLst/>
              <a:rect r="r" b="b" t="t" l="l"/>
              <a:pathLst>
                <a:path h="3031882" w="10195269">
                  <a:moveTo>
                    <a:pt x="9617546" y="1499039"/>
                  </a:moveTo>
                  <a:cubicBezTo>
                    <a:pt x="9515670" y="1376828"/>
                    <a:pt x="9390583" y="1257217"/>
                    <a:pt x="9289997" y="1180510"/>
                  </a:cubicBezTo>
                  <a:cubicBezTo>
                    <a:pt x="9186832" y="1101202"/>
                    <a:pt x="9078509" y="1037496"/>
                    <a:pt x="8952132" y="968590"/>
                  </a:cubicBezTo>
                  <a:cubicBezTo>
                    <a:pt x="8802543" y="886682"/>
                    <a:pt x="8627163" y="802174"/>
                    <a:pt x="8444045" y="728068"/>
                  </a:cubicBezTo>
                  <a:cubicBezTo>
                    <a:pt x="8241584" y="644860"/>
                    <a:pt x="8014621" y="565552"/>
                    <a:pt x="7790237" y="500546"/>
                  </a:cubicBezTo>
                  <a:cubicBezTo>
                    <a:pt x="7560695" y="432940"/>
                    <a:pt x="7324706" y="378335"/>
                    <a:pt x="7082269" y="330231"/>
                  </a:cubicBezTo>
                  <a:cubicBezTo>
                    <a:pt x="6832094" y="280826"/>
                    <a:pt x="6594814" y="240522"/>
                    <a:pt x="6312400" y="208019"/>
                  </a:cubicBezTo>
                  <a:cubicBezTo>
                    <a:pt x="5971956" y="169016"/>
                    <a:pt x="5533506" y="141713"/>
                    <a:pt x="5178876" y="128712"/>
                  </a:cubicBezTo>
                  <a:cubicBezTo>
                    <a:pt x="4868092" y="118311"/>
                    <a:pt x="4612759" y="117011"/>
                    <a:pt x="4300685" y="127412"/>
                  </a:cubicBezTo>
                  <a:cubicBezTo>
                    <a:pt x="3947346" y="137813"/>
                    <a:pt x="3497289" y="169016"/>
                    <a:pt x="3169741" y="202819"/>
                  </a:cubicBezTo>
                  <a:cubicBezTo>
                    <a:pt x="2915697" y="230121"/>
                    <a:pt x="2683576" y="267825"/>
                    <a:pt x="2497879" y="300328"/>
                  </a:cubicBezTo>
                  <a:cubicBezTo>
                    <a:pt x="2362475" y="323730"/>
                    <a:pt x="2270917" y="341932"/>
                    <a:pt x="2152277" y="369234"/>
                  </a:cubicBezTo>
                  <a:cubicBezTo>
                    <a:pt x="2023321" y="397837"/>
                    <a:pt x="1891786" y="429040"/>
                    <a:pt x="1752513" y="469343"/>
                  </a:cubicBezTo>
                  <a:cubicBezTo>
                    <a:pt x="1593897" y="513548"/>
                    <a:pt x="1412069" y="572053"/>
                    <a:pt x="1253453" y="629258"/>
                  </a:cubicBezTo>
                  <a:cubicBezTo>
                    <a:pt x="1103864" y="682563"/>
                    <a:pt x="940090" y="743669"/>
                    <a:pt x="824029" y="798274"/>
                  </a:cubicBezTo>
                  <a:cubicBezTo>
                    <a:pt x="740208" y="838578"/>
                    <a:pt x="686046" y="867181"/>
                    <a:pt x="615120" y="913985"/>
                  </a:cubicBezTo>
                  <a:cubicBezTo>
                    <a:pt x="531299" y="968590"/>
                    <a:pt x="421686" y="1051798"/>
                    <a:pt x="358498" y="1109003"/>
                  </a:cubicBezTo>
                  <a:cubicBezTo>
                    <a:pt x="318521" y="1148007"/>
                    <a:pt x="294020" y="1177909"/>
                    <a:pt x="265649" y="1214313"/>
                  </a:cubicBezTo>
                  <a:cubicBezTo>
                    <a:pt x="238569" y="1249416"/>
                    <a:pt x="210198" y="1284519"/>
                    <a:pt x="192144" y="1324823"/>
                  </a:cubicBezTo>
                  <a:cubicBezTo>
                    <a:pt x="175380" y="1363827"/>
                    <a:pt x="166353" y="1410631"/>
                    <a:pt x="158616" y="1450935"/>
                  </a:cubicBezTo>
                  <a:cubicBezTo>
                    <a:pt x="153458" y="1488638"/>
                    <a:pt x="147010" y="1523742"/>
                    <a:pt x="152168" y="1562745"/>
                  </a:cubicBezTo>
                  <a:cubicBezTo>
                    <a:pt x="157326" y="1604349"/>
                    <a:pt x="174090" y="1651153"/>
                    <a:pt x="192144" y="1692757"/>
                  </a:cubicBezTo>
                  <a:cubicBezTo>
                    <a:pt x="210198" y="1734361"/>
                    <a:pt x="230831" y="1773365"/>
                    <a:pt x="259202" y="1811068"/>
                  </a:cubicBezTo>
                  <a:cubicBezTo>
                    <a:pt x="291441" y="1855272"/>
                    <a:pt x="328838" y="1890376"/>
                    <a:pt x="379131" y="1935880"/>
                  </a:cubicBezTo>
                  <a:cubicBezTo>
                    <a:pt x="451346" y="2002186"/>
                    <a:pt x="564827" y="2091894"/>
                    <a:pt x="665413" y="2155600"/>
                  </a:cubicBezTo>
                  <a:cubicBezTo>
                    <a:pt x="765999" y="2219306"/>
                    <a:pt x="869164" y="2270011"/>
                    <a:pt x="980066" y="2318115"/>
                  </a:cubicBezTo>
                  <a:cubicBezTo>
                    <a:pt x="1097416" y="2370120"/>
                    <a:pt x="1219924" y="2411724"/>
                    <a:pt x="1352749" y="2453328"/>
                  </a:cubicBezTo>
                  <a:cubicBezTo>
                    <a:pt x="1501049" y="2498832"/>
                    <a:pt x="1636453" y="2535235"/>
                    <a:pt x="1829887" y="2575539"/>
                  </a:cubicBezTo>
                  <a:cubicBezTo>
                    <a:pt x="2125196" y="2635345"/>
                    <a:pt x="2647468" y="2706852"/>
                    <a:pt x="2959542" y="2749755"/>
                  </a:cubicBezTo>
                  <a:cubicBezTo>
                    <a:pt x="3180057" y="2780958"/>
                    <a:pt x="3348990" y="2801760"/>
                    <a:pt x="3525659" y="2819962"/>
                  </a:cubicBezTo>
                  <a:cubicBezTo>
                    <a:pt x="3677828" y="2835564"/>
                    <a:pt x="3783572" y="2843364"/>
                    <a:pt x="3952504" y="2855065"/>
                  </a:cubicBezTo>
                  <a:cubicBezTo>
                    <a:pt x="4194941" y="2871967"/>
                    <a:pt x="4556019" y="2896669"/>
                    <a:pt x="4842301" y="2904470"/>
                  </a:cubicBezTo>
                  <a:cubicBezTo>
                    <a:pt x="5106661" y="2913571"/>
                    <a:pt x="5320728" y="2914871"/>
                    <a:pt x="5607011" y="2909670"/>
                  </a:cubicBezTo>
                  <a:cubicBezTo>
                    <a:pt x="5973246" y="2901870"/>
                    <a:pt x="6535494" y="2875867"/>
                    <a:pt x="6864332" y="2849865"/>
                  </a:cubicBezTo>
                  <a:cubicBezTo>
                    <a:pt x="7075821" y="2832963"/>
                    <a:pt x="7186723" y="2817362"/>
                    <a:pt x="7386605" y="2791359"/>
                  </a:cubicBezTo>
                  <a:cubicBezTo>
                    <a:pt x="7657413" y="2756256"/>
                    <a:pt x="8066204" y="2697751"/>
                    <a:pt x="8338300" y="2647046"/>
                  </a:cubicBezTo>
                  <a:cubicBezTo>
                    <a:pt x="8545920" y="2608042"/>
                    <a:pt x="8714853" y="2570339"/>
                    <a:pt x="8883785" y="2523535"/>
                  </a:cubicBezTo>
                  <a:cubicBezTo>
                    <a:pt x="9033374" y="2483231"/>
                    <a:pt x="9176515" y="2439027"/>
                    <a:pt x="9304182" y="2387022"/>
                  </a:cubicBezTo>
                  <a:cubicBezTo>
                    <a:pt x="9416374" y="2342818"/>
                    <a:pt x="9529856" y="2289513"/>
                    <a:pt x="9612387" y="2240108"/>
                  </a:cubicBezTo>
                  <a:cubicBezTo>
                    <a:pt x="9671707" y="2203705"/>
                    <a:pt x="9710393" y="2173802"/>
                    <a:pt x="9756818" y="2130898"/>
                  </a:cubicBezTo>
                  <a:cubicBezTo>
                    <a:pt x="9807111" y="2085394"/>
                    <a:pt x="9862562" y="2020388"/>
                    <a:pt x="9899959" y="1972283"/>
                  </a:cubicBezTo>
                  <a:cubicBezTo>
                    <a:pt x="9927040" y="1937180"/>
                    <a:pt x="9947673" y="1909877"/>
                    <a:pt x="9964438" y="1876074"/>
                  </a:cubicBezTo>
                  <a:cubicBezTo>
                    <a:pt x="9981202" y="1844871"/>
                    <a:pt x="9990228" y="1814969"/>
                    <a:pt x="10000545" y="1777265"/>
                  </a:cubicBezTo>
                  <a:cubicBezTo>
                    <a:pt x="10014730" y="1729161"/>
                    <a:pt x="10027625" y="1660254"/>
                    <a:pt x="10032784" y="1610850"/>
                  </a:cubicBezTo>
                  <a:cubicBezTo>
                    <a:pt x="10036653" y="1571846"/>
                    <a:pt x="10037942" y="1543243"/>
                    <a:pt x="10035364" y="1504240"/>
                  </a:cubicBezTo>
                  <a:cubicBezTo>
                    <a:pt x="10031494" y="1456135"/>
                    <a:pt x="10008282" y="1385929"/>
                    <a:pt x="10006993" y="1348225"/>
                  </a:cubicBezTo>
                  <a:cubicBezTo>
                    <a:pt x="10006993" y="1326123"/>
                    <a:pt x="10006993" y="1310522"/>
                    <a:pt x="10014730" y="1294920"/>
                  </a:cubicBezTo>
                  <a:cubicBezTo>
                    <a:pt x="10021178" y="1280619"/>
                    <a:pt x="10036653" y="1265018"/>
                    <a:pt x="10050838" y="1258517"/>
                  </a:cubicBezTo>
                  <a:cubicBezTo>
                    <a:pt x="10066312" y="1250716"/>
                    <a:pt x="10086946" y="1246816"/>
                    <a:pt x="10103710" y="1250716"/>
                  </a:cubicBezTo>
                  <a:cubicBezTo>
                    <a:pt x="10124343" y="1257217"/>
                    <a:pt x="10152713" y="1280619"/>
                    <a:pt x="10163029" y="1300121"/>
                  </a:cubicBezTo>
                  <a:cubicBezTo>
                    <a:pt x="10170767" y="1315722"/>
                    <a:pt x="10170767" y="1336524"/>
                    <a:pt x="10166898" y="1352126"/>
                  </a:cubicBezTo>
                  <a:cubicBezTo>
                    <a:pt x="10163029" y="1369027"/>
                    <a:pt x="10151424" y="1385929"/>
                    <a:pt x="10138529" y="1396330"/>
                  </a:cubicBezTo>
                  <a:cubicBezTo>
                    <a:pt x="10125632" y="1406731"/>
                    <a:pt x="10107579" y="1415831"/>
                    <a:pt x="10089525" y="1414531"/>
                  </a:cubicBezTo>
                  <a:cubicBezTo>
                    <a:pt x="10068892" y="1413231"/>
                    <a:pt x="10034073" y="1396330"/>
                    <a:pt x="10021178" y="1380728"/>
                  </a:cubicBezTo>
                  <a:cubicBezTo>
                    <a:pt x="10009572" y="1366427"/>
                    <a:pt x="10004414" y="1346925"/>
                    <a:pt x="10005703" y="1330024"/>
                  </a:cubicBezTo>
                  <a:cubicBezTo>
                    <a:pt x="10005703" y="1313122"/>
                    <a:pt x="10012150" y="1293620"/>
                    <a:pt x="10023757" y="1280619"/>
                  </a:cubicBezTo>
                  <a:cubicBezTo>
                    <a:pt x="10037942" y="1265018"/>
                    <a:pt x="10071471" y="1248116"/>
                    <a:pt x="10094682" y="1249416"/>
                  </a:cubicBezTo>
                  <a:cubicBezTo>
                    <a:pt x="10116606" y="1252016"/>
                    <a:pt x="10142397" y="1267618"/>
                    <a:pt x="10159161" y="1292320"/>
                  </a:cubicBezTo>
                  <a:cubicBezTo>
                    <a:pt x="10186241" y="1332624"/>
                    <a:pt x="10192689" y="1430133"/>
                    <a:pt x="10193979" y="1506840"/>
                  </a:cubicBezTo>
                  <a:cubicBezTo>
                    <a:pt x="10195269" y="1591348"/>
                    <a:pt x="10181083" y="1694057"/>
                    <a:pt x="10159161" y="1774665"/>
                  </a:cubicBezTo>
                  <a:cubicBezTo>
                    <a:pt x="10139818" y="1846171"/>
                    <a:pt x="10117895" y="1904677"/>
                    <a:pt x="10080498" y="1965783"/>
                  </a:cubicBezTo>
                  <a:cubicBezTo>
                    <a:pt x="10036653" y="2035989"/>
                    <a:pt x="9965727" y="2111396"/>
                    <a:pt x="9907696" y="2168601"/>
                  </a:cubicBezTo>
                  <a:cubicBezTo>
                    <a:pt x="9858693" y="2218006"/>
                    <a:pt x="9803242" y="2262210"/>
                    <a:pt x="9759397" y="2296013"/>
                  </a:cubicBezTo>
                  <a:cubicBezTo>
                    <a:pt x="9725869" y="2320716"/>
                    <a:pt x="9707815" y="2333717"/>
                    <a:pt x="9667839" y="2355819"/>
                  </a:cubicBezTo>
                  <a:cubicBezTo>
                    <a:pt x="9594333" y="2396123"/>
                    <a:pt x="9461509" y="2457228"/>
                    <a:pt x="9345448" y="2501432"/>
                  </a:cubicBezTo>
                  <a:cubicBezTo>
                    <a:pt x="9212623" y="2552137"/>
                    <a:pt x="9064324" y="2596341"/>
                    <a:pt x="8909576" y="2637945"/>
                  </a:cubicBezTo>
                  <a:cubicBezTo>
                    <a:pt x="8736775" y="2684749"/>
                    <a:pt x="8566553" y="2722453"/>
                    <a:pt x="8356355" y="2762757"/>
                  </a:cubicBezTo>
                  <a:cubicBezTo>
                    <a:pt x="8081678" y="2814762"/>
                    <a:pt x="7671598" y="2871967"/>
                    <a:pt x="7399500" y="2908370"/>
                  </a:cubicBezTo>
                  <a:cubicBezTo>
                    <a:pt x="7197039" y="2934373"/>
                    <a:pt x="7084848" y="2949974"/>
                    <a:pt x="6870781" y="2966876"/>
                  </a:cubicBezTo>
                  <a:cubicBezTo>
                    <a:pt x="6540653" y="2992878"/>
                    <a:pt x="5975825" y="3018881"/>
                    <a:pt x="5605721" y="3026681"/>
                  </a:cubicBezTo>
                  <a:cubicBezTo>
                    <a:pt x="5318149" y="3031882"/>
                    <a:pt x="5104082" y="3030582"/>
                    <a:pt x="4838432" y="3022781"/>
                  </a:cubicBezTo>
                  <a:cubicBezTo>
                    <a:pt x="4550860" y="3013680"/>
                    <a:pt x="4216864" y="2992878"/>
                    <a:pt x="3942187" y="2972076"/>
                  </a:cubicBezTo>
                  <a:cubicBezTo>
                    <a:pt x="3707488" y="2955175"/>
                    <a:pt x="3535976" y="2939573"/>
                    <a:pt x="3290959" y="2910971"/>
                  </a:cubicBezTo>
                  <a:cubicBezTo>
                    <a:pt x="2972438" y="2874567"/>
                    <a:pt x="2464351" y="2804361"/>
                    <a:pt x="2190964" y="2762757"/>
                  </a:cubicBezTo>
                  <a:cubicBezTo>
                    <a:pt x="2028479" y="2736754"/>
                    <a:pt x="1938210" y="2723753"/>
                    <a:pt x="1801516" y="2695150"/>
                  </a:cubicBezTo>
                  <a:cubicBezTo>
                    <a:pt x="1646769" y="2662647"/>
                    <a:pt x="1464941" y="2621044"/>
                    <a:pt x="1311483" y="2576839"/>
                  </a:cubicBezTo>
                  <a:cubicBezTo>
                    <a:pt x="1174790" y="2536536"/>
                    <a:pt x="1047123" y="2493632"/>
                    <a:pt x="924615" y="2441627"/>
                  </a:cubicBezTo>
                  <a:cubicBezTo>
                    <a:pt x="807265" y="2392222"/>
                    <a:pt x="674440" y="2319416"/>
                    <a:pt x="590619" y="2273911"/>
                  </a:cubicBezTo>
                  <a:cubicBezTo>
                    <a:pt x="540326" y="2244008"/>
                    <a:pt x="514535" y="2228407"/>
                    <a:pt x="469400" y="2197204"/>
                  </a:cubicBezTo>
                  <a:cubicBezTo>
                    <a:pt x="411370" y="2155600"/>
                    <a:pt x="330127" y="2094495"/>
                    <a:pt x="272097" y="2041190"/>
                  </a:cubicBezTo>
                  <a:cubicBezTo>
                    <a:pt x="219225" y="1991785"/>
                    <a:pt x="168932" y="1943680"/>
                    <a:pt x="130245" y="1891676"/>
                  </a:cubicBezTo>
                  <a:cubicBezTo>
                    <a:pt x="96717" y="1844871"/>
                    <a:pt x="73505" y="1798067"/>
                    <a:pt x="51582" y="1746062"/>
                  </a:cubicBezTo>
                  <a:cubicBezTo>
                    <a:pt x="29660" y="1687557"/>
                    <a:pt x="7737" y="1614750"/>
                    <a:pt x="3868" y="1556245"/>
                  </a:cubicBezTo>
                  <a:cubicBezTo>
                    <a:pt x="0" y="1505540"/>
                    <a:pt x="7737" y="1462636"/>
                    <a:pt x="18054" y="1414531"/>
                  </a:cubicBezTo>
                  <a:cubicBezTo>
                    <a:pt x="29660" y="1359926"/>
                    <a:pt x="47713" y="1296220"/>
                    <a:pt x="73505" y="1246816"/>
                  </a:cubicBezTo>
                  <a:cubicBezTo>
                    <a:pt x="95427" y="1202612"/>
                    <a:pt x="126377" y="1166208"/>
                    <a:pt x="158616" y="1127205"/>
                  </a:cubicBezTo>
                  <a:cubicBezTo>
                    <a:pt x="193434" y="1085601"/>
                    <a:pt x="226962" y="1049197"/>
                    <a:pt x="277255" y="1006293"/>
                  </a:cubicBezTo>
                  <a:cubicBezTo>
                    <a:pt x="348181" y="945188"/>
                    <a:pt x="462952" y="861980"/>
                    <a:pt x="551932" y="806075"/>
                  </a:cubicBezTo>
                  <a:cubicBezTo>
                    <a:pt x="629305" y="759270"/>
                    <a:pt x="688625" y="728068"/>
                    <a:pt x="777605" y="687764"/>
                  </a:cubicBezTo>
                  <a:cubicBezTo>
                    <a:pt x="897534" y="633159"/>
                    <a:pt x="1063888" y="572053"/>
                    <a:pt x="1216056" y="517448"/>
                  </a:cubicBezTo>
                  <a:cubicBezTo>
                    <a:pt x="1377251" y="460243"/>
                    <a:pt x="1535867" y="406938"/>
                    <a:pt x="1722853" y="356233"/>
                  </a:cubicBezTo>
                  <a:cubicBezTo>
                    <a:pt x="1948526" y="293827"/>
                    <a:pt x="2232230" y="230121"/>
                    <a:pt x="2478536" y="184617"/>
                  </a:cubicBezTo>
                  <a:cubicBezTo>
                    <a:pt x="2710657" y="141713"/>
                    <a:pt x="2902801" y="114411"/>
                    <a:pt x="3158134" y="87108"/>
                  </a:cubicBezTo>
                  <a:cubicBezTo>
                    <a:pt x="3489551" y="52005"/>
                    <a:pt x="3940898" y="20802"/>
                    <a:pt x="4298106" y="10401"/>
                  </a:cubicBezTo>
                  <a:cubicBezTo>
                    <a:pt x="4611469" y="0"/>
                    <a:pt x="4870671" y="1300"/>
                    <a:pt x="5185324" y="11701"/>
                  </a:cubicBezTo>
                  <a:cubicBezTo>
                    <a:pt x="5542533" y="24702"/>
                    <a:pt x="5984852" y="52005"/>
                    <a:pt x="6327875" y="91008"/>
                  </a:cubicBezTo>
                  <a:cubicBezTo>
                    <a:pt x="6612869" y="122211"/>
                    <a:pt x="6852726" y="163815"/>
                    <a:pt x="7106770" y="211920"/>
                  </a:cubicBezTo>
                  <a:cubicBezTo>
                    <a:pt x="7351786" y="258724"/>
                    <a:pt x="7592934" y="310729"/>
                    <a:pt x="7827635" y="374435"/>
                  </a:cubicBezTo>
                  <a:cubicBezTo>
                    <a:pt x="8057177" y="436841"/>
                    <a:pt x="8300904" y="513548"/>
                    <a:pt x="8500786" y="590255"/>
                  </a:cubicBezTo>
                  <a:cubicBezTo>
                    <a:pt x="8665849" y="653961"/>
                    <a:pt x="8815438" y="724167"/>
                    <a:pt x="8946973" y="789173"/>
                  </a:cubicBezTo>
                  <a:cubicBezTo>
                    <a:pt x="9054007" y="842478"/>
                    <a:pt x="9142987" y="887982"/>
                    <a:pt x="9231966" y="946488"/>
                  </a:cubicBezTo>
                  <a:cubicBezTo>
                    <a:pt x="9319657" y="1004993"/>
                    <a:pt x="9399609" y="1067399"/>
                    <a:pt x="9478273" y="1141506"/>
                  </a:cubicBezTo>
                  <a:cubicBezTo>
                    <a:pt x="9564674" y="1222114"/>
                    <a:pt x="9694919" y="1361226"/>
                    <a:pt x="9725869" y="1417132"/>
                  </a:cubicBezTo>
                  <a:cubicBezTo>
                    <a:pt x="9737474" y="1436633"/>
                    <a:pt x="9741343" y="1448335"/>
                    <a:pt x="9738765" y="1463936"/>
                  </a:cubicBezTo>
                  <a:cubicBezTo>
                    <a:pt x="9736185" y="1482138"/>
                    <a:pt x="9720710" y="1506840"/>
                    <a:pt x="9705235" y="1517241"/>
                  </a:cubicBezTo>
                  <a:cubicBezTo>
                    <a:pt x="9692340" y="1526342"/>
                    <a:pt x="9672997" y="1527642"/>
                    <a:pt x="9657522" y="1525042"/>
                  </a:cubicBezTo>
                  <a:cubicBezTo>
                    <a:pt x="9643336" y="1522441"/>
                    <a:pt x="9617546" y="1499039"/>
                    <a:pt x="9617546" y="1499039"/>
                  </a:cubicBezTo>
                </a:path>
              </a:pathLst>
            </a:custGeom>
            <a:solidFill>
              <a:srgbClr val="E7191F"/>
            </a:solidFill>
            <a:ln cap="sq">
              <a:noFill/>
              <a:prstDash val="solid"/>
              <a:miter/>
            </a:ln>
          </p:spPr>
        </p:sp>
      </p:grpSp>
      <p:sp>
        <p:nvSpPr>
          <p:cNvPr name="Freeform 10" id="10"/>
          <p:cNvSpPr/>
          <p:nvPr/>
        </p:nvSpPr>
        <p:spPr>
          <a:xfrm flipH="false" flipV="false" rot="0">
            <a:off x="9525"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660884"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814657" y="5258312"/>
            <a:ext cx="4288445" cy="2153102"/>
          </a:xfrm>
          <a:prstGeom prst="rect">
            <a:avLst/>
          </a:prstGeom>
        </p:spPr>
        <p:txBody>
          <a:bodyPr anchor="t" rtlCol="false" tIns="0" lIns="0" bIns="0" rIns="0">
            <a:spAutoFit/>
          </a:bodyPr>
          <a:lstStyle/>
          <a:p>
            <a:pPr algn="l">
              <a:lnSpc>
                <a:spcPts val="2924"/>
              </a:lnSpc>
            </a:pPr>
            <a:r>
              <a:rPr lang="en-US" sz="2088" b="true">
                <a:solidFill>
                  <a:srgbClr val="000000"/>
                </a:solidFill>
                <a:latin typeface="Libre Franklin Bold"/>
                <a:ea typeface="Libre Franklin Bold"/>
                <a:cs typeface="Libre Franklin Bold"/>
                <a:sym typeface="Libre Franklin Bold"/>
              </a:rPr>
              <a:t>🧠  Nielsen’s Heuristics:</a:t>
            </a:r>
          </a:p>
          <a:p>
            <a:pPr algn="l">
              <a:lnSpc>
                <a:spcPts val="2924"/>
              </a:lnSpc>
            </a:pPr>
            <a:r>
              <a:rPr lang="en-US" sz="2088" b="true">
                <a:solidFill>
                  <a:srgbClr val="000000"/>
                </a:solidFill>
                <a:latin typeface="Libre Franklin Bold"/>
                <a:ea typeface="Libre Franklin Bold"/>
                <a:cs typeface="Libre Franklin Bold"/>
                <a:sym typeface="Libre Franklin Bold"/>
              </a:rPr>
              <a:t>1️⃣ Visibility of System Status</a:t>
            </a:r>
          </a:p>
          <a:p>
            <a:pPr algn="l">
              <a:lnSpc>
                <a:spcPts val="2924"/>
              </a:lnSpc>
              <a:spcBef>
                <a:spcPct val="0"/>
              </a:spcBef>
            </a:pPr>
            <a:r>
              <a:rPr lang="en-US" b="true" sz="2088">
                <a:solidFill>
                  <a:srgbClr val="000000"/>
                </a:solidFill>
                <a:latin typeface="Libre Franklin Bold"/>
                <a:ea typeface="Libre Franklin Bold"/>
                <a:cs typeface="Libre Franklin Bold"/>
                <a:sym typeface="Libre Franklin Bold"/>
              </a:rPr>
              <a:t>5️⃣  Error Prevention</a:t>
            </a:r>
          </a:p>
          <a:p>
            <a:pPr algn="l">
              <a:lnSpc>
                <a:spcPts val="2924"/>
              </a:lnSpc>
              <a:spcBef>
                <a:spcPct val="0"/>
              </a:spcBef>
            </a:pPr>
            <a:r>
              <a:rPr lang="en-US" b="true" sz="2088">
                <a:solidFill>
                  <a:srgbClr val="000000"/>
                </a:solidFill>
                <a:latin typeface="Libre Franklin Bold"/>
                <a:ea typeface="Libre Franklin Bold"/>
                <a:cs typeface="Libre Franklin Bold"/>
                <a:sym typeface="Libre Franklin Bold"/>
              </a:rPr>
              <a:t>9️⃣ Help Users Recognize, Diagnose, and Recover from Errors</a:t>
            </a:r>
          </a:p>
        </p:txBody>
      </p:sp>
      <p:sp>
        <p:nvSpPr>
          <p:cNvPr name="AutoShape 13" id="13"/>
          <p:cNvSpPr/>
          <p:nvPr/>
        </p:nvSpPr>
        <p:spPr>
          <a:xfrm flipV="true">
            <a:off x="11814657" y="4815667"/>
            <a:ext cx="386597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263833" y="2421472"/>
            <a:ext cx="8070666" cy="5701842"/>
          </a:xfrm>
          <a:custGeom>
            <a:avLst/>
            <a:gdLst/>
            <a:ahLst/>
            <a:cxnLst/>
            <a:rect r="r" b="b" t="t" l="l"/>
            <a:pathLst>
              <a:path h="5701842" w="8070666">
                <a:moveTo>
                  <a:pt x="0" y="0"/>
                </a:moveTo>
                <a:lnTo>
                  <a:pt x="8070666" y="0"/>
                </a:lnTo>
                <a:lnTo>
                  <a:pt x="8070666" y="5701842"/>
                </a:lnTo>
                <a:lnTo>
                  <a:pt x="0" y="5701842"/>
                </a:lnTo>
                <a:lnTo>
                  <a:pt x="0" y="0"/>
                </a:lnTo>
                <a:close/>
              </a:path>
            </a:pathLst>
          </a:custGeom>
          <a:blipFill>
            <a:blip r:embed="rId3"/>
            <a:stretch>
              <a:fillRect l="0" t="0" r="0" b="0"/>
            </a:stretch>
          </a:blipFill>
        </p:spPr>
      </p:sp>
      <p:sp>
        <p:nvSpPr>
          <p:cNvPr name="TextBox 6" id="6"/>
          <p:cNvSpPr txBox="true"/>
          <p:nvPr/>
        </p:nvSpPr>
        <p:spPr>
          <a:xfrm rot="0">
            <a:off x="2124363" y="5398349"/>
            <a:ext cx="5938799" cy="850792"/>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Displays collected cards in the particular turn for user feedback</a:t>
            </a:r>
          </a:p>
        </p:txBody>
      </p:sp>
      <p:sp>
        <p:nvSpPr>
          <p:cNvPr name="AutoShape 7" id="7"/>
          <p:cNvSpPr/>
          <p:nvPr/>
        </p:nvSpPr>
        <p:spPr>
          <a:xfrm>
            <a:off x="4647229" y="7054542"/>
            <a:ext cx="3503931" cy="0"/>
          </a:xfrm>
          <a:prstGeom prst="line">
            <a:avLst/>
          </a:prstGeom>
          <a:ln cap="flat" w="180975">
            <a:solidFill>
              <a:srgbClr val="E7191F"/>
            </a:solidFill>
            <a:prstDash val="solid"/>
            <a:headEnd type="none" len="sm" w="sm"/>
            <a:tailEnd type="triangle" len="med" w="lg"/>
          </a:ln>
        </p:spPr>
      </p:sp>
      <p:sp>
        <p:nvSpPr>
          <p:cNvPr name="TextBox 8" id="8"/>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 Main Gameplay</a:t>
            </a:r>
          </a:p>
        </p:txBody>
      </p:sp>
      <p:sp>
        <p:nvSpPr>
          <p:cNvPr name="TextBox 9" id="9"/>
          <p:cNvSpPr txBox="true"/>
          <p:nvPr/>
        </p:nvSpPr>
        <p:spPr>
          <a:xfrm rot="0">
            <a:off x="2299672" y="2962273"/>
            <a:ext cx="4695115" cy="1443950"/>
          </a:xfrm>
          <a:prstGeom prst="rect">
            <a:avLst/>
          </a:prstGeom>
        </p:spPr>
        <p:txBody>
          <a:bodyPr anchor="t" rtlCol="false" tIns="0" lIns="0" bIns="0" rIns="0">
            <a:spAutoFit/>
          </a:bodyPr>
          <a:lstStyle/>
          <a:p>
            <a:pPr algn="l">
              <a:lnSpc>
                <a:spcPts val="2952"/>
              </a:lnSpc>
            </a:pPr>
            <a:r>
              <a:rPr lang="en-US" sz="2108" b="true">
                <a:solidFill>
                  <a:srgbClr val="000000"/>
                </a:solidFill>
                <a:latin typeface="Libre Franklin Bold"/>
                <a:ea typeface="Libre Franklin Bold"/>
                <a:cs typeface="Libre Franklin Bold"/>
                <a:sym typeface="Libre Franklin Bold"/>
              </a:rPr>
              <a:t>🧠  Nielsen’s Heuristics:</a:t>
            </a:r>
          </a:p>
          <a:p>
            <a:pPr algn="l">
              <a:lnSpc>
                <a:spcPts val="2952"/>
              </a:lnSpc>
            </a:pPr>
            <a:r>
              <a:rPr lang="en-US" sz="2108" b="true">
                <a:solidFill>
                  <a:srgbClr val="000000"/>
                </a:solidFill>
                <a:latin typeface="Libre Franklin Bold"/>
                <a:ea typeface="Libre Franklin Bold"/>
                <a:cs typeface="Libre Franklin Bold"/>
                <a:sym typeface="Libre Franklin Bold"/>
              </a:rPr>
              <a:t>1️⃣ Visibility of System Status</a:t>
            </a:r>
          </a:p>
          <a:p>
            <a:pPr algn="l">
              <a:lnSpc>
                <a:spcPts val="2952"/>
              </a:lnSpc>
            </a:pPr>
            <a:r>
              <a:rPr lang="en-US" sz="2108" b="true">
                <a:solidFill>
                  <a:srgbClr val="000000"/>
                </a:solidFill>
                <a:latin typeface="Libre Franklin Bold"/>
                <a:ea typeface="Libre Franklin Bold"/>
                <a:cs typeface="Libre Franklin Bold"/>
                <a:sym typeface="Libre Franklin Bold"/>
              </a:rPr>
              <a:t>4️⃣ Consistency and Standards</a:t>
            </a:r>
          </a:p>
          <a:p>
            <a:pPr algn="l">
              <a:lnSpc>
                <a:spcPts val="2952"/>
              </a:lnSpc>
              <a:spcBef>
                <a:spcPct val="0"/>
              </a:spcBef>
            </a:pPr>
            <a:r>
              <a:rPr lang="en-US" b="true" sz="2108">
                <a:solidFill>
                  <a:srgbClr val="000000"/>
                </a:solidFill>
                <a:latin typeface="Libre Franklin Bold"/>
                <a:ea typeface="Libre Franklin Bold"/>
                <a:cs typeface="Libre Franklin Bold"/>
                <a:sym typeface="Libre Franklin Bold"/>
              </a:rPr>
              <a:t>6️⃣ Recognition Rather than Recall</a:t>
            </a:r>
          </a:p>
        </p:txBody>
      </p:sp>
      <p:sp>
        <p:nvSpPr>
          <p:cNvPr name="AutoShape 10" id="10"/>
          <p:cNvSpPr/>
          <p:nvPr/>
        </p:nvSpPr>
        <p:spPr>
          <a:xfrm>
            <a:off x="1798501" y="4865999"/>
            <a:ext cx="547910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pic>
        <p:nvPicPr>
          <p:cNvPr name="Picture 5" id="5">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3683758" y="1935354"/>
            <a:ext cx="11406740" cy="6416291"/>
          </a:xfrm>
          <a:prstGeom prst="rect">
            <a:avLst/>
          </a:prstGeom>
        </p:spPr>
      </p:pic>
      <p:sp>
        <p:nvSpPr>
          <p:cNvPr name="TextBox 6" id="6"/>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 Main Gameplay</a:t>
            </a:r>
          </a:p>
        </p:txBody>
      </p:sp>
      <p:sp>
        <p:nvSpPr>
          <p:cNvPr name="TextBox 7" id="7"/>
          <p:cNvSpPr txBox="true"/>
          <p:nvPr/>
        </p:nvSpPr>
        <p:spPr>
          <a:xfrm rot="0">
            <a:off x="3683758" y="8660478"/>
            <a:ext cx="6377826" cy="412696"/>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Bot randomly selects a card with delay</a:t>
            </a:r>
          </a:p>
        </p:txBody>
      </p:sp>
      <p:sp>
        <p:nvSpPr>
          <p:cNvPr name="Freeform 8" id="8"/>
          <p:cNvSpPr/>
          <p:nvPr/>
        </p:nvSpPr>
        <p:spPr>
          <a:xfrm flipH="false" flipV="false" rot="0">
            <a:off x="19050"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670409"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1390027" y="8495892"/>
            <a:ext cx="4014905" cy="928281"/>
          </a:xfrm>
          <a:prstGeom prst="rect">
            <a:avLst/>
          </a:prstGeom>
        </p:spPr>
        <p:txBody>
          <a:bodyPr anchor="t" rtlCol="false" tIns="0" lIns="0" bIns="0" rIns="0">
            <a:spAutoFit/>
          </a:bodyPr>
          <a:lstStyle/>
          <a:p>
            <a:pPr algn="l">
              <a:lnSpc>
                <a:spcPts val="2524"/>
              </a:lnSpc>
            </a:pPr>
            <a:r>
              <a:rPr lang="en-US" sz="1803" b="true">
                <a:solidFill>
                  <a:srgbClr val="000000"/>
                </a:solidFill>
                <a:latin typeface="Libre Franklin Bold"/>
                <a:ea typeface="Libre Franklin Bold"/>
                <a:cs typeface="Libre Franklin Bold"/>
                <a:sym typeface="Libre Franklin Bold"/>
              </a:rPr>
              <a:t>🧠  Nielsen’s Heuristics:</a:t>
            </a:r>
          </a:p>
          <a:p>
            <a:pPr algn="l">
              <a:lnSpc>
                <a:spcPts val="2524"/>
              </a:lnSpc>
            </a:pPr>
            <a:r>
              <a:rPr lang="en-US" sz="1803" b="true">
                <a:solidFill>
                  <a:srgbClr val="000000"/>
                </a:solidFill>
                <a:latin typeface="Libre Franklin Bold"/>
                <a:ea typeface="Libre Franklin Bold"/>
                <a:cs typeface="Libre Franklin Bold"/>
                <a:sym typeface="Libre Franklin Bold"/>
              </a:rPr>
              <a:t>1️⃣ Visibility of System Status</a:t>
            </a:r>
          </a:p>
          <a:p>
            <a:pPr algn="l">
              <a:lnSpc>
                <a:spcPts val="2524"/>
              </a:lnSpc>
              <a:spcBef>
                <a:spcPct val="0"/>
              </a:spcBef>
            </a:pPr>
            <a:r>
              <a:rPr lang="en-US" b="true" sz="1803">
                <a:solidFill>
                  <a:srgbClr val="000000"/>
                </a:solidFill>
                <a:latin typeface="Libre Franklin Bold"/>
                <a:ea typeface="Libre Franklin Bold"/>
                <a:cs typeface="Libre Franklin Bold"/>
                <a:sym typeface="Libre Franklin Bold"/>
              </a:rPr>
              <a:t>4️⃣ Consistency and Standards</a:t>
            </a:r>
          </a:p>
        </p:txBody>
      </p:sp>
      <p:sp>
        <p:nvSpPr>
          <p:cNvPr name="AutoShape 11" id="11"/>
          <p:cNvSpPr/>
          <p:nvPr/>
        </p:nvSpPr>
        <p:spPr>
          <a:xfrm flipV="true">
            <a:off x="10833264" y="8698578"/>
            <a:ext cx="0" cy="559722"/>
          </a:xfrm>
          <a:prstGeom prst="line">
            <a:avLst/>
          </a:prstGeom>
          <a:ln cap="flat" w="38100">
            <a:solidFill>
              <a:srgbClr val="000000"/>
            </a:solidFill>
            <a:prstDash val="solid"/>
            <a:headEnd type="none" len="sm" w="sm"/>
            <a:tailEnd type="none" len="sm" w="sm"/>
          </a:ln>
        </p:spPr>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009190" y="1820613"/>
            <a:ext cx="12269620" cy="5984004"/>
          </a:xfrm>
          <a:custGeom>
            <a:avLst/>
            <a:gdLst/>
            <a:ahLst/>
            <a:cxnLst/>
            <a:rect r="r" b="b" t="t" l="l"/>
            <a:pathLst>
              <a:path h="5984004" w="12269620">
                <a:moveTo>
                  <a:pt x="0" y="0"/>
                </a:moveTo>
                <a:lnTo>
                  <a:pt x="12269620" y="0"/>
                </a:lnTo>
                <a:lnTo>
                  <a:pt x="12269620" y="5984004"/>
                </a:lnTo>
                <a:lnTo>
                  <a:pt x="0" y="5984004"/>
                </a:lnTo>
                <a:lnTo>
                  <a:pt x="0" y="0"/>
                </a:lnTo>
                <a:close/>
              </a:path>
            </a:pathLst>
          </a:custGeom>
          <a:blipFill>
            <a:blip r:embed="rId3"/>
            <a:stretch>
              <a:fillRect l="0" t="0" r="-2901" b="0"/>
            </a:stretch>
          </a:blipFill>
        </p:spPr>
      </p:sp>
      <p:sp>
        <p:nvSpPr>
          <p:cNvPr name="TextBox 6" id="6"/>
          <p:cNvSpPr txBox="true"/>
          <p:nvPr/>
        </p:nvSpPr>
        <p:spPr>
          <a:xfrm rot="0">
            <a:off x="3683758" y="88485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 Main Gameplay</a:t>
            </a:r>
          </a:p>
        </p:txBody>
      </p:sp>
      <p:sp>
        <p:nvSpPr>
          <p:cNvPr name="TextBox 7" id="7"/>
          <p:cNvSpPr txBox="true"/>
          <p:nvPr/>
        </p:nvSpPr>
        <p:spPr>
          <a:xfrm rot="0">
            <a:off x="3009190" y="8137815"/>
            <a:ext cx="7376463" cy="850792"/>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Display cards in respective colours</a:t>
            </a:r>
          </a:p>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Display collection in rows according to colour</a:t>
            </a:r>
          </a:p>
        </p:txBody>
      </p:sp>
      <p:sp>
        <p:nvSpPr>
          <p:cNvPr name="Freeform 8" id="8"/>
          <p:cNvSpPr/>
          <p:nvPr/>
        </p:nvSpPr>
        <p:spPr>
          <a:xfrm flipH="false" flipV="false" rot="0">
            <a:off x="9525"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660884"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0" id="10"/>
          <p:cNvSpPr/>
          <p:nvPr/>
        </p:nvSpPr>
        <p:spPr>
          <a:xfrm flipV="true">
            <a:off x="10833295" y="8175915"/>
            <a:ext cx="0" cy="812692"/>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1280970" y="7922642"/>
            <a:ext cx="3783100" cy="1335658"/>
          </a:xfrm>
          <a:prstGeom prst="rect">
            <a:avLst/>
          </a:prstGeom>
        </p:spPr>
        <p:txBody>
          <a:bodyPr anchor="t" rtlCol="false" tIns="0" lIns="0" bIns="0" rIns="0">
            <a:spAutoFit/>
          </a:bodyPr>
          <a:lstStyle/>
          <a:p>
            <a:pPr algn="l">
              <a:lnSpc>
                <a:spcPts val="2163"/>
              </a:lnSpc>
            </a:pPr>
            <a:r>
              <a:rPr lang="en-US" sz="1545" b="true">
                <a:solidFill>
                  <a:srgbClr val="000000"/>
                </a:solidFill>
                <a:latin typeface="Libre Franklin Bold"/>
                <a:ea typeface="Libre Franklin Bold"/>
                <a:cs typeface="Libre Franklin Bold"/>
                <a:sym typeface="Libre Franklin Bold"/>
              </a:rPr>
              <a:t>🧠  Nielsen’s Heuristics:</a:t>
            </a:r>
          </a:p>
          <a:p>
            <a:pPr algn="l">
              <a:lnSpc>
                <a:spcPts val="2163"/>
              </a:lnSpc>
            </a:pPr>
            <a:r>
              <a:rPr lang="en-US" sz="1545" b="true">
                <a:solidFill>
                  <a:srgbClr val="000000"/>
                </a:solidFill>
                <a:latin typeface="Libre Franklin Bold"/>
                <a:ea typeface="Libre Franklin Bold"/>
                <a:cs typeface="Libre Franklin Bold"/>
                <a:sym typeface="Libre Franklin Bold"/>
              </a:rPr>
              <a:t>1️⃣ Visibility of System Status</a:t>
            </a:r>
          </a:p>
          <a:p>
            <a:pPr algn="l">
              <a:lnSpc>
                <a:spcPts val="2163"/>
              </a:lnSpc>
              <a:spcBef>
                <a:spcPct val="0"/>
              </a:spcBef>
            </a:pPr>
            <a:r>
              <a:rPr lang="en-US" b="true" sz="1545">
                <a:solidFill>
                  <a:srgbClr val="000000"/>
                </a:solidFill>
                <a:latin typeface="Libre Franklin Bold"/>
                <a:ea typeface="Libre Franklin Bold"/>
                <a:cs typeface="Libre Franklin Bold"/>
                <a:sym typeface="Libre Franklin Bold"/>
              </a:rPr>
              <a:t>4️⃣ Consistency and Standards</a:t>
            </a:r>
          </a:p>
          <a:p>
            <a:pPr algn="l">
              <a:lnSpc>
                <a:spcPts val="2163"/>
              </a:lnSpc>
              <a:spcBef>
                <a:spcPct val="0"/>
              </a:spcBef>
            </a:pPr>
            <a:r>
              <a:rPr lang="en-US" b="true" sz="1545">
                <a:solidFill>
                  <a:srgbClr val="000000"/>
                </a:solidFill>
                <a:latin typeface="Libre Franklin Bold"/>
                <a:ea typeface="Libre Franklin Bold"/>
                <a:cs typeface="Libre Franklin Bold"/>
                <a:sym typeface="Libre Franklin Bold"/>
              </a:rPr>
              <a:t>6️⃣ Recognition Rather Than Recall</a:t>
            </a:r>
          </a:p>
          <a:p>
            <a:pPr algn="l">
              <a:lnSpc>
                <a:spcPts val="2163"/>
              </a:lnSpc>
              <a:spcBef>
                <a:spcPct val="0"/>
              </a:spcBef>
            </a:pPr>
            <a:r>
              <a:rPr lang="en-US" b="true" sz="1545">
                <a:solidFill>
                  <a:srgbClr val="000000"/>
                </a:solidFill>
                <a:latin typeface="Libre Franklin Bold"/>
                <a:ea typeface="Libre Franklin Bold"/>
                <a:cs typeface="Libre Franklin Bold"/>
                <a:sym typeface="Libre Franklin Bold"/>
              </a:rPr>
              <a:t>8️⃣ Aesthetic and Minimalist Design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82221"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866236" y="2394015"/>
            <a:ext cx="7430453" cy="6083684"/>
          </a:xfrm>
          <a:custGeom>
            <a:avLst/>
            <a:gdLst/>
            <a:ahLst/>
            <a:cxnLst/>
            <a:rect r="r" b="b" t="t" l="l"/>
            <a:pathLst>
              <a:path h="6083684" w="7430453">
                <a:moveTo>
                  <a:pt x="0" y="0"/>
                </a:moveTo>
                <a:lnTo>
                  <a:pt x="7430454" y="0"/>
                </a:lnTo>
                <a:lnTo>
                  <a:pt x="7430454" y="6083684"/>
                </a:lnTo>
                <a:lnTo>
                  <a:pt x="0" y="6083684"/>
                </a:lnTo>
                <a:lnTo>
                  <a:pt x="0" y="0"/>
                </a:lnTo>
                <a:close/>
              </a:path>
            </a:pathLst>
          </a:custGeom>
          <a:blipFill>
            <a:blip r:embed="rId3"/>
            <a:stretch>
              <a:fillRect l="0" t="0" r="0" b="0"/>
            </a:stretch>
          </a:blipFill>
        </p:spPr>
      </p:sp>
      <p:sp>
        <p:nvSpPr>
          <p:cNvPr name="TextBox 6" id="6"/>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End Game </a:t>
            </a:r>
          </a:p>
        </p:txBody>
      </p:sp>
      <p:sp>
        <p:nvSpPr>
          <p:cNvPr name="TextBox 7" id="7"/>
          <p:cNvSpPr txBox="true"/>
          <p:nvPr/>
        </p:nvSpPr>
        <p:spPr>
          <a:xfrm rot="0">
            <a:off x="9482812" y="3225108"/>
            <a:ext cx="7776488" cy="85090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Alert players when they each have one turn left</a:t>
            </a:r>
          </a:p>
          <a:p>
            <a:pPr algn="l" marL="1079499" indent="-359833" lvl="2">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A player has collected all 6 colours</a:t>
            </a:r>
          </a:p>
        </p:txBody>
      </p:sp>
      <p:grpSp>
        <p:nvGrpSpPr>
          <p:cNvPr name="Group 8" id="8"/>
          <p:cNvGrpSpPr/>
          <p:nvPr/>
        </p:nvGrpSpPr>
        <p:grpSpPr>
          <a:xfrm rot="0">
            <a:off x="1435992" y="3263208"/>
            <a:ext cx="3430429" cy="593938"/>
            <a:chOff x="0" y="0"/>
            <a:chExt cx="5021580" cy="869427"/>
          </a:xfrm>
        </p:grpSpPr>
        <p:sp>
          <p:nvSpPr>
            <p:cNvPr name="Freeform 9" id="9"/>
            <p:cNvSpPr/>
            <p:nvPr/>
          </p:nvSpPr>
          <p:spPr>
            <a:xfrm flipH="false" flipV="false" rot="0">
              <a:off x="49530" y="34479"/>
              <a:ext cx="4922520" cy="799537"/>
            </a:xfrm>
            <a:custGeom>
              <a:avLst/>
              <a:gdLst/>
              <a:ahLst/>
              <a:cxnLst/>
              <a:rect r="r" b="b" t="t" l="l"/>
              <a:pathLst>
                <a:path h="799537" w="4922520">
                  <a:moveTo>
                    <a:pt x="4676140" y="324288"/>
                  </a:moveTo>
                  <a:cubicBezTo>
                    <a:pt x="4384040" y="212464"/>
                    <a:pt x="4329430" y="201282"/>
                    <a:pt x="4246880" y="184508"/>
                  </a:cubicBezTo>
                  <a:cubicBezTo>
                    <a:pt x="4126230" y="160280"/>
                    <a:pt x="3926840" y="129529"/>
                    <a:pt x="3793490" y="111823"/>
                  </a:cubicBezTo>
                  <a:cubicBezTo>
                    <a:pt x="3689350" y="98777"/>
                    <a:pt x="3632200" y="92254"/>
                    <a:pt x="3514090" y="85731"/>
                  </a:cubicBezTo>
                  <a:cubicBezTo>
                    <a:pt x="3313430" y="73617"/>
                    <a:pt x="2984500" y="63366"/>
                    <a:pt x="2701290" y="66162"/>
                  </a:cubicBezTo>
                  <a:cubicBezTo>
                    <a:pt x="2392680" y="69889"/>
                    <a:pt x="2039620" y="85731"/>
                    <a:pt x="1731010" y="108096"/>
                  </a:cubicBezTo>
                  <a:cubicBezTo>
                    <a:pt x="1450340" y="128597"/>
                    <a:pt x="1159510" y="155621"/>
                    <a:pt x="927100" y="191963"/>
                  </a:cubicBezTo>
                  <a:cubicBezTo>
                    <a:pt x="741680" y="219919"/>
                    <a:pt x="570230" y="259057"/>
                    <a:pt x="438150" y="292604"/>
                  </a:cubicBezTo>
                  <a:cubicBezTo>
                    <a:pt x="344170" y="316833"/>
                    <a:pt x="250190" y="340129"/>
                    <a:pt x="200660" y="365290"/>
                  </a:cubicBezTo>
                  <a:cubicBezTo>
                    <a:pt x="173990" y="378336"/>
                    <a:pt x="162560" y="390450"/>
                    <a:pt x="146050" y="406292"/>
                  </a:cubicBezTo>
                  <a:cubicBezTo>
                    <a:pt x="130810" y="422133"/>
                    <a:pt x="106680" y="441702"/>
                    <a:pt x="106680" y="459408"/>
                  </a:cubicBezTo>
                  <a:cubicBezTo>
                    <a:pt x="106680" y="478045"/>
                    <a:pt x="129540" y="499478"/>
                    <a:pt x="147320" y="515319"/>
                  </a:cubicBezTo>
                  <a:cubicBezTo>
                    <a:pt x="165100" y="530229"/>
                    <a:pt x="185420" y="541411"/>
                    <a:pt x="209550" y="553526"/>
                  </a:cubicBezTo>
                  <a:cubicBezTo>
                    <a:pt x="237490" y="567504"/>
                    <a:pt x="266700" y="577754"/>
                    <a:pt x="309880" y="590800"/>
                  </a:cubicBezTo>
                  <a:cubicBezTo>
                    <a:pt x="384810" y="612233"/>
                    <a:pt x="508000" y="639257"/>
                    <a:pt x="623570" y="657894"/>
                  </a:cubicBezTo>
                  <a:cubicBezTo>
                    <a:pt x="762000" y="679327"/>
                    <a:pt x="935990" y="692373"/>
                    <a:pt x="1083310" y="703555"/>
                  </a:cubicBezTo>
                  <a:cubicBezTo>
                    <a:pt x="1219200" y="714738"/>
                    <a:pt x="1328420" y="721261"/>
                    <a:pt x="1477010" y="725920"/>
                  </a:cubicBezTo>
                  <a:cubicBezTo>
                    <a:pt x="1667510" y="732443"/>
                    <a:pt x="1908810" y="735239"/>
                    <a:pt x="2134870" y="733375"/>
                  </a:cubicBezTo>
                  <a:cubicBezTo>
                    <a:pt x="2374900" y="731511"/>
                    <a:pt x="2622550" y="724988"/>
                    <a:pt x="2875280" y="711010"/>
                  </a:cubicBezTo>
                  <a:cubicBezTo>
                    <a:pt x="3143250" y="696101"/>
                    <a:pt x="3451860" y="673736"/>
                    <a:pt x="3699510" y="644848"/>
                  </a:cubicBezTo>
                  <a:cubicBezTo>
                    <a:pt x="3903980" y="620620"/>
                    <a:pt x="4105910" y="588005"/>
                    <a:pt x="4254500" y="556321"/>
                  </a:cubicBezTo>
                  <a:cubicBezTo>
                    <a:pt x="4359910" y="533957"/>
                    <a:pt x="4445000" y="509728"/>
                    <a:pt x="4516120" y="486432"/>
                  </a:cubicBezTo>
                  <a:cubicBezTo>
                    <a:pt x="4566920" y="469658"/>
                    <a:pt x="4605020" y="455680"/>
                    <a:pt x="4643120" y="435179"/>
                  </a:cubicBezTo>
                  <a:cubicBezTo>
                    <a:pt x="4681220" y="414678"/>
                    <a:pt x="4715510" y="393246"/>
                    <a:pt x="4747260" y="363426"/>
                  </a:cubicBezTo>
                  <a:cubicBezTo>
                    <a:pt x="4782820" y="327083"/>
                    <a:pt x="4810760" y="246011"/>
                    <a:pt x="4839970" y="230170"/>
                  </a:cubicBezTo>
                  <a:cubicBezTo>
                    <a:pt x="4851400" y="223647"/>
                    <a:pt x="4862830" y="222715"/>
                    <a:pt x="4874260" y="224579"/>
                  </a:cubicBezTo>
                  <a:cubicBezTo>
                    <a:pt x="4888230" y="227374"/>
                    <a:pt x="4908550" y="237625"/>
                    <a:pt x="4916170" y="246943"/>
                  </a:cubicBezTo>
                  <a:cubicBezTo>
                    <a:pt x="4921250" y="253466"/>
                    <a:pt x="4922520" y="263717"/>
                    <a:pt x="4921250" y="272103"/>
                  </a:cubicBezTo>
                  <a:cubicBezTo>
                    <a:pt x="4918710" y="279558"/>
                    <a:pt x="4913630" y="288877"/>
                    <a:pt x="4903470" y="294468"/>
                  </a:cubicBezTo>
                  <a:cubicBezTo>
                    <a:pt x="4892040" y="300991"/>
                    <a:pt x="4869180" y="306582"/>
                    <a:pt x="4853940" y="303787"/>
                  </a:cubicBezTo>
                  <a:cubicBezTo>
                    <a:pt x="4839970" y="300991"/>
                    <a:pt x="4820920" y="288877"/>
                    <a:pt x="4815840" y="278627"/>
                  </a:cubicBezTo>
                  <a:cubicBezTo>
                    <a:pt x="4810760" y="268376"/>
                    <a:pt x="4813300" y="250671"/>
                    <a:pt x="4822190" y="241352"/>
                  </a:cubicBezTo>
                  <a:cubicBezTo>
                    <a:pt x="4831080" y="232965"/>
                    <a:pt x="4853940" y="225510"/>
                    <a:pt x="4867910" y="224579"/>
                  </a:cubicBezTo>
                  <a:cubicBezTo>
                    <a:pt x="4879340" y="223647"/>
                    <a:pt x="4892040" y="227374"/>
                    <a:pt x="4900930" y="232965"/>
                  </a:cubicBezTo>
                  <a:cubicBezTo>
                    <a:pt x="4911090" y="240420"/>
                    <a:pt x="4922520" y="252534"/>
                    <a:pt x="4921250" y="267444"/>
                  </a:cubicBezTo>
                  <a:cubicBezTo>
                    <a:pt x="4919980" y="299127"/>
                    <a:pt x="4866640" y="372745"/>
                    <a:pt x="4824730" y="411883"/>
                  </a:cubicBezTo>
                  <a:cubicBezTo>
                    <a:pt x="4786630" y="447293"/>
                    <a:pt x="4737100" y="473386"/>
                    <a:pt x="4690110" y="496682"/>
                  </a:cubicBezTo>
                  <a:cubicBezTo>
                    <a:pt x="4645660" y="518115"/>
                    <a:pt x="4603750" y="532093"/>
                    <a:pt x="4547870" y="549798"/>
                  </a:cubicBezTo>
                  <a:cubicBezTo>
                    <a:pt x="4472940" y="573095"/>
                    <a:pt x="4384040" y="597323"/>
                    <a:pt x="4276090" y="618756"/>
                  </a:cubicBezTo>
                  <a:cubicBezTo>
                    <a:pt x="4122420" y="650439"/>
                    <a:pt x="3917950" y="683054"/>
                    <a:pt x="3709670" y="707283"/>
                  </a:cubicBezTo>
                  <a:cubicBezTo>
                    <a:pt x="3460750" y="736171"/>
                    <a:pt x="3149600" y="758535"/>
                    <a:pt x="2880360" y="774377"/>
                  </a:cubicBezTo>
                  <a:cubicBezTo>
                    <a:pt x="2625090" y="788355"/>
                    <a:pt x="2376170" y="794878"/>
                    <a:pt x="2134870" y="796742"/>
                  </a:cubicBezTo>
                  <a:cubicBezTo>
                    <a:pt x="1906270" y="799537"/>
                    <a:pt x="1695450" y="798605"/>
                    <a:pt x="1470660" y="790219"/>
                  </a:cubicBezTo>
                  <a:cubicBezTo>
                    <a:pt x="1236980" y="781832"/>
                    <a:pt x="960120" y="767854"/>
                    <a:pt x="758190" y="746421"/>
                  </a:cubicBezTo>
                  <a:cubicBezTo>
                    <a:pt x="607060" y="730579"/>
                    <a:pt x="457200" y="703555"/>
                    <a:pt x="367030" y="687714"/>
                  </a:cubicBezTo>
                  <a:cubicBezTo>
                    <a:pt x="320040" y="679327"/>
                    <a:pt x="294640" y="675600"/>
                    <a:pt x="259080" y="665349"/>
                  </a:cubicBezTo>
                  <a:cubicBezTo>
                    <a:pt x="220980" y="654167"/>
                    <a:pt x="173990" y="636461"/>
                    <a:pt x="143510" y="622483"/>
                  </a:cubicBezTo>
                  <a:cubicBezTo>
                    <a:pt x="120650" y="612233"/>
                    <a:pt x="105410" y="605710"/>
                    <a:pt x="87630" y="592664"/>
                  </a:cubicBezTo>
                  <a:cubicBezTo>
                    <a:pt x="66040" y="576822"/>
                    <a:pt x="41910" y="552594"/>
                    <a:pt x="27940" y="532093"/>
                  </a:cubicBezTo>
                  <a:cubicBezTo>
                    <a:pt x="13970" y="512524"/>
                    <a:pt x="3810" y="493887"/>
                    <a:pt x="1270" y="474317"/>
                  </a:cubicBezTo>
                  <a:cubicBezTo>
                    <a:pt x="0" y="453816"/>
                    <a:pt x="5080" y="429588"/>
                    <a:pt x="13970" y="410951"/>
                  </a:cubicBezTo>
                  <a:cubicBezTo>
                    <a:pt x="22860" y="393246"/>
                    <a:pt x="34290" y="381131"/>
                    <a:pt x="52070" y="366221"/>
                  </a:cubicBezTo>
                  <a:cubicBezTo>
                    <a:pt x="77470" y="344789"/>
                    <a:pt x="111760" y="318697"/>
                    <a:pt x="157480" y="299127"/>
                  </a:cubicBezTo>
                  <a:cubicBezTo>
                    <a:pt x="222250" y="271172"/>
                    <a:pt x="312420" y="252534"/>
                    <a:pt x="412750" y="229238"/>
                  </a:cubicBezTo>
                  <a:cubicBezTo>
                    <a:pt x="551180" y="196623"/>
                    <a:pt x="723900" y="157485"/>
                    <a:pt x="911860" y="129529"/>
                  </a:cubicBezTo>
                  <a:cubicBezTo>
                    <a:pt x="1148080" y="94118"/>
                    <a:pt x="1441450" y="66162"/>
                    <a:pt x="1725930" y="45661"/>
                  </a:cubicBezTo>
                  <a:cubicBezTo>
                    <a:pt x="2035810" y="23296"/>
                    <a:pt x="2390140" y="6523"/>
                    <a:pt x="2701290" y="2795"/>
                  </a:cubicBezTo>
                  <a:cubicBezTo>
                    <a:pt x="2988310" y="0"/>
                    <a:pt x="3322320" y="9319"/>
                    <a:pt x="3525520" y="20501"/>
                  </a:cubicBezTo>
                  <a:cubicBezTo>
                    <a:pt x="3644900" y="26092"/>
                    <a:pt x="3704590" y="32615"/>
                    <a:pt x="3810000" y="44729"/>
                  </a:cubicBezTo>
                  <a:cubicBezTo>
                    <a:pt x="3947160" y="59639"/>
                    <a:pt x="4150360" y="86663"/>
                    <a:pt x="4274820" y="109960"/>
                  </a:cubicBezTo>
                  <a:cubicBezTo>
                    <a:pt x="4362450" y="126733"/>
                    <a:pt x="4434840" y="144438"/>
                    <a:pt x="4494530" y="163076"/>
                  </a:cubicBezTo>
                  <a:cubicBezTo>
                    <a:pt x="4538980" y="176122"/>
                    <a:pt x="4566920" y="186372"/>
                    <a:pt x="4605020" y="202214"/>
                  </a:cubicBezTo>
                  <a:cubicBezTo>
                    <a:pt x="4648200" y="220851"/>
                    <a:pt x="4719320" y="251603"/>
                    <a:pt x="4739640" y="270240"/>
                  </a:cubicBezTo>
                  <a:cubicBezTo>
                    <a:pt x="4748530" y="279558"/>
                    <a:pt x="4752340" y="286081"/>
                    <a:pt x="4752340" y="294468"/>
                  </a:cubicBezTo>
                  <a:cubicBezTo>
                    <a:pt x="4752340" y="301923"/>
                    <a:pt x="4747260" y="312174"/>
                    <a:pt x="4740910" y="317765"/>
                  </a:cubicBezTo>
                  <a:cubicBezTo>
                    <a:pt x="4733290" y="324288"/>
                    <a:pt x="4720590" y="328947"/>
                    <a:pt x="4710430" y="330811"/>
                  </a:cubicBezTo>
                  <a:cubicBezTo>
                    <a:pt x="4699000" y="331743"/>
                    <a:pt x="4676140" y="324288"/>
                    <a:pt x="4676140" y="324288"/>
                  </a:cubicBezTo>
                </a:path>
              </a:pathLst>
            </a:custGeom>
            <a:solidFill>
              <a:srgbClr val="FA3A2F"/>
            </a:solidFill>
            <a:ln cap="sq">
              <a:noFill/>
              <a:prstDash val="solid"/>
              <a:miter/>
            </a:ln>
          </p:spPr>
        </p:sp>
      </p:grpSp>
      <p:grpSp>
        <p:nvGrpSpPr>
          <p:cNvPr name="Group 10" id="10"/>
          <p:cNvGrpSpPr/>
          <p:nvPr/>
        </p:nvGrpSpPr>
        <p:grpSpPr>
          <a:xfrm rot="83607">
            <a:off x="1441129" y="7415393"/>
            <a:ext cx="5338277" cy="487414"/>
            <a:chOff x="0" y="0"/>
            <a:chExt cx="6724836" cy="614014"/>
          </a:xfrm>
        </p:grpSpPr>
        <p:sp>
          <p:nvSpPr>
            <p:cNvPr name="Freeform 11" id="11"/>
            <p:cNvSpPr/>
            <p:nvPr/>
          </p:nvSpPr>
          <p:spPr>
            <a:xfrm flipH="false" flipV="false" rot="0">
              <a:off x="66330" y="24350"/>
              <a:ext cx="6592176" cy="564656"/>
            </a:xfrm>
            <a:custGeom>
              <a:avLst/>
              <a:gdLst/>
              <a:ahLst/>
              <a:cxnLst/>
              <a:rect r="r" b="b" t="t" l="l"/>
              <a:pathLst>
                <a:path h="564656" w="6592176">
                  <a:moveTo>
                    <a:pt x="6262227" y="229021"/>
                  </a:moveTo>
                  <a:cubicBezTo>
                    <a:pt x="5871051" y="150048"/>
                    <a:pt x="5797918" y="142151"/>
                    <a:pt x="5687368" y="130305"/>
                  </a:cubicBezTo>
                  <a:cubicBezTo>
                    <a:pt x="5525795" y="113194"/>
                    <a:pt x="5258774" y="91477"/>
                    <a:pt x="5080193" y="78973"/>
                  </a:cubicBezTo>
                  <a:cubicBezTo>
                    <a:pt x="4940730" y="69759"/>
                    <a:pt x="4864196" y="65153"/>
                    <a:pt x="4706025" y="60546"/>
                  </a:cubicBezTo>
                  <a:cubicBezTo>
                    <a:pt x="4437304" y="51990"/>
                    <a:pt x="3996805" y="44751"/>
                    <a:pt x="3617533" y="46726"/>
                  </a:cubicBezTo>
                  <a:cubicBezTo>
                    <a:pt x="3204247" y="49358"/>
                    <a:pt x="2731433" y="60546"/>
                    <a:pt x="2318147" y="76340"/>
                  </a:cubicBezTo>
                  <a:cubicBezTo>
                    <a:pt x="1942277" y="90819"/>
                    <a:pt x="1552801" y="109904"/>
                    <a:pt x="1241561" y="135570"/>
                  </a:cubicBezTo>
                  <a:cubicBezTo>
                    <a:pt x="993248" y="155313"/>
                    <a:pt x="763645" y="182954"/>
                    <a:pt x="586765" y="206646"/>
                  </a:cubicBezTo>
                  <a:cubicBezTo>
                    <a:pt x="460908" y="223756"/>
                    <a:pt x="335051" y="240209"/>
                    <a:pt x="268721" y="257978"/>
                  </a:cubicBezTo>
                  <a:cubicBezTo>
                    <a:pt x="233005" y="267192"/>
                    <a:pt x="217698" y="275747"/>
                    <a:pt x="195588" y="286935"/>
                  </a:cubicBezTo>
                  <a:cubicBezTo>
                    <a:pt x="175179" y="298123"/>
                    <a:pt x="142865" y="311943"/>
                    <a:pt x="142865" y="324447"/>
                  </a:cubicBezTo>
                  <a:cubicBezTo>
                    <a:pt x="142865" y="337609"/>
                    <a:pt x="173478" y="352745"/>
                    <a:pt x="197289" y="363933"/>
                  </a:cubicBezTo>
                  <a:cubicBezTo>
                    <a:pt x="221100" y="374463"/>
                    <a:pt x="248312" y="382360"/>
                    <a:pt x="280627" y="390916"/>
                  </a:cubicBezTo>
                  <a:cubicBezTo>
                    <a:pt x="318044" y="400787"/>
                    <a:pt x="357161" y="408026"/>
                    <a:pt x="414987" y="417240"/>
                  </a:cubicBezTo>
                  <a:cubicBezTo>
                    <a:pt x="515333" y="432376"/>
                    <a:pt x="680307" y="451462"/>
                    <a:pt x="835077" y="464624"/>
                  </a:cubicBezTo>
                  <a:cubicBezTo>
                    <a:pt x="1020461" y="479760"/>
                    <a:pt x="1253466" y="488974"/>
                    <a:pt x="1450755" y="496871"/>
                  </a:cubicBezTo>
                  <a:cubicBezTo>
                    <a:pt x="1632737" y="504768"/>
                    <a:pt x="1779003" y="509375"/>
                    <a:pt x="1977993" y="512665"/>
                  </a:cubicBezTo>
                  <a:cubicBezTo>
                    <a:pt x="2233108" y="517272"/>
                    <a:pt x="2556254" y="519247"/>
                    <a:pt x="2858991" y="517930"/>
                  </a:cubicBezTo>
                  <a:cubicBezTo>
                    <a:pt x="3180436" y="516614"/>
                    <a:pt x="3512086" y="512007"/>
                    <a:pt x="3850538" y="502136"/>
                  </a:cubicBezTo>
                  <a:cubicBezTo>
                    <a:pt x="4209400" y="491606"/>
                    <a:pt x="4622687" y="475811"/>
                    <a:pt x="4954337" y="455410"/>
                  </a:cubicBezTo>
                  <a:cubicBezTo>
                    <a:pt x="5228161" y="438299"/>
                    <a:pt x="5498583" y="415266"/>
                    <a:pt x="5697572" y="392890"/>
                  </a:cubicBezTo>
                  <a:cubicBezTo>
                    <a:pt x="5838736" y="377095"/>
                    <a:pt x="5952687" y="359985"/>
                    <a:pt x="6047931" y="343532"/>
                  </a:cubicBezTo>
                  <a:cubicBezTo>
                    <a:pt x="6115961" y="331686"/>
                    <a:pt x="6166984" y="321814"/>
                    <a:pt x="6218007" y="307336"/>
                  </a:cubicBezTo>
                  <a:cubicBezTo>
                    <a:pt x="6269030" y="292858"/>
                    <a:pt x="6314951" y="277721"/>
                    <a:pt x="6357470" y="256662"/>
                  </a:cubicBezTo>
                  <a:cubicBezTo>
                    <a:pt x="6405092" y="230996"/>
                    <a:pt x="6442508" y="173740"/>
                    <a:pt x="6481626" y="162552"/>
                  </a:cubicBezTo>
                  <a:cubicBezTo>
                    <a:pt x="6496933" y="157946"/>
                    <a:pt x="6512241" y="157288"/>
                    <a:pt x="6527547" y="158604"/>
                  </a:cubicBezTo>
                  <a:cubicBezTo>
                    <a:pt x="6546256" y="160578"/>
                    <a:pt x="6573468" y="167817"/>
                    <a:pt x="6583673" y="174398"/>
                  </a:cubicBezTo>
                  <a:cubicBezTo>
                    <a:pt x="6590475" y="179005"/>
                    <a:pt x="6592176" y="186244"/>
                    <a:pt x="6590475" y="192167"/>
                  </a:cubicBezTo>
                  <a:cubicBezTo>
                    <a:pt x="6587074" y="197432"/>
                    <a:pt x="6580271" y="204013"/>
                    <a:pt x="6566664" y="207962"/>
                  </a:cubicBezTo>
                  <a:cubicBezTo>
                    <a:pt x="6551358" y="212569"/>
                    <a:pt x="6520744" y="216517"/>
                    <a:pt x="6500335" y="214543"/>
                  </a:cubicBezTo>
                  <a:cubicBezTo>
                    <a:pt x="6481626" y="212569"/>
                    <a:pt x="6456115" y="204013"/>
                    <a:pt x="6449312" y="196774"/>
                  </a:cubicBezTo>
                  <a:cubicBezTo>
                    <a:pt x="6442508" y="189535"/>
                    <a:pt x="6445910" y="177031"/>
                    <a:pt x="6457815" y="170450"/>
                  </a:cubicBezTo>
                  <a:cubicBezTo>
                    <a:pt x="6469721" y="164527"/>
                    <a:pt x="6500335" y="159262"/>
                    <a:pt x="6519043" y="158604"/>
                  </a:cubicBezTo>
                  <a:cubicBezTo>
                    <a:pt x="6534350" y="157946"/>
                    <a:pt x="6551358" y="160578"/>
                    <a:pt x="6563263" y="164527"/>
                  </a:cubicBezTo>
                  <a:cubicBezTo>
                    <a:pt x="6576869" y="169792"/>
                    <a:pt x="6592176" y="178347"/>
                    <a:pt x="6590475" y="188877"/>
                  </a:cubicBezTo>
                  <a:cubicBezTo>
                    <a:pt x="6588775" y="211252"/>
                    <a:pt x="6517343" y="263243"/>
                    <a:pt x="6461217" y="290883"/>
                  </a:cubicBezTo>
                  <a:cubicBezTo>
                    <a:pt x="6410194" y="315891"/>
                    <a:pt x="6343864" y="334318"/>
                    <a:pt x="6280936" y="350771"/>
                  </a:cubicBezTo>
                  <a:cubicBezTo>
                    <a:pt x="6221409" y="365908"/>
                    <a:pt x="6165283" y="375779"/>
                    <a:pt x="6090450" y="388283"/>
                  </a:cubicBezTo>
                  <a:cubicBezTo>
                    <a:pt x="5990104" y="404736"/>
                    <a:pt x="5871051" y="421847"/>
                    <a:pt x="5726485" y="436983"/>
                  </a:cubicBezTo>
                  <a:cubicBezTo>
                    <a:pt x="5520693" y="459359"/>
                    <a:pt x="5246869" y="482393"/>
                    <a:pt x="4967943" y="499503"/>
                  </a:cubicBezTo>
                  <a:cubicBezTo>
                    <a:pt x="4634592" y="519905"/>
                    <a:pt x="4217904" y="535699"/>
                    <a:pt x="3857342" y="546887"/>
                  </a:cubicBezTo>
                  <a:cubicBezTo>
                    <a:pt x="3515487" y="556759"/>
                    <a:pt x="3182137" y="561365"/>
                    <a:pt x="2858991" y="562682"/>
                  </a:cubicBezTo>
                  <a:cubicBezTo>
                    <a:pt x="2552853" y="564656"/>
                    <a:pt x="2270525" y="563998"/>
                    <a:pt x="1969489" y="558075"/>
                  </a:cubicBezTo>
                  <a:cubicBezTo>
                    <a:pt x="1656548" y="552152"/>
                    <a:pt x="1285781" y="542280"/>
                    <a:pt x="1015358" y="527144"/>
                  </a:cubicBezTo>
                  <a:cubicBezTo>
                    <a:pt x="812967" y="515956"/>
                    <a:pt x="612276" y="496871"/>
                    <a:pt x="491522" y="485683"/>
                  </a:cubicBezTo>
                  <a:cubicBezTo>
                    <a:pt x="428594" y="479760"/>
                    <a:pt x="394578" y="477128"/>
                    <a:pt x="346957" y="469889"/>
                  </a:cubicBezTo>
                  <a:cubicBezTo>
                    <a:pt x="295934" y="461991"/>
                    <a:pt x="233005" y="449487"/>
                    <a:pt x="192187" y="439616"/>
                  </a:cubicBezTo>
                  <a:cubicBezTo>
                    <a:pt x="161573" y="432376"/>
                    <a:pt x="141164" y="427770"/>
                    <a:pt x="117353" y="418556"/>
                  </a:cubicBezTo>
                  <a:cubicBezTo>
                    <a:pt x="88440" y="407368"/>
                    <a:pt x="56125" y="390258"/>
                    <a:pt x="37417" y="375779"/>
                  </a:cubicBezTo>
                  <a:cubicBezTo>
                    <a:pt x="18709" y="361959"/>
                    <a:pt x="5102" y="348797"/>
                    <a:pt x="1701" y="334977"/>
                  </a:cubicBezTo>
                  <a:cubicBezTo>
                    <a:pt x="0" y="320498"/>
                    <a:pt x="6803" y="303387"/>
                    <a:pt x="18709" y="290225"/>
                  </a:cubicBezTo>
                  <a:cubicBezTo>
                    <a:pt x="30614" y="277721"/>
                    <a:pt x="45921" y="269166"/>
                    <a:pt x="69732" y="258636"/>
                  </a:cubicBezTo>
                  <a:cubicBezTo>
                    <a:pt x="103747" y="243500"/>
                    <a:pt x="149668" y="225073"/>
                    <a:pt x="210895" y="211252"/>
                  </a:cubicBezTo>
                  <a:cubicBezTo>
                    <a:pt x="297634" y="191509"/>
                    <a:pt x="418389" y="178347"/>
                    <a:pt x="552750" y="161894"/>
                  </a:cubicBezTo>
                  <a:cubicBezTo>
                    <a:pt x="738133" y="138861"/>
                    <a:pt x="969438" y="111220"/>
                    <a:pt x="1221151" y="91477"/>
                  </a:cubicBezTo>
                  <a:cubicBezTo>
                    <a:pt x="1537494" y="66469"/>
                    <a:pt x="1930372" y="46726"/>
                    <a:pt x="2311343" y="32247"/>
                  </a:cubicBezTo>
                  <a:cubicBezTo>
                    <a:pt x="2726331" y="16453"/>
                    <a:pt x="3200845" y="4607"/>
                    <a:pt x="3617533" y="1974"/>
                  </a:cubicBezTo>
                  <a:cubicBezTo>
                    <a:pt x="4001907" y="0"/>
                    <a:pt x="4449209" y="6581"/>
                    <a:pt x="4721332" y="14478"/>
                  </a:cubicBezTo>
                  <a:cubicBezTo>
                    <a:pt x="4881204" y="18427"/>
                    <a:pt x="4961140" y="23034"/>
                    <a:pt x="5102304" y="31589"/>
                  </a:cubicBezTo>
                  <a:cubicBezTo>
                    <a:pt x="5285987" y="42119"/>
                    <a:pt x="5558110" y="61204"/>
                    <a:pt x="5724784" y="77657"/>
                  </a:cubicBezTo>
                  <a:cubicBezTo>
                    <a:pt x="5842138" y="89503"/>
                    <a:pt x="5939081" y="102007"/>
                    <a:pt x="6019018" y="115169"/>
                  </a:cubicBezTo>
                  <a:cubicBezTo>
                    <a:pt x="6078545" y="124382"/>
                    <a:pt x="6115961" y="131621"/>
                    <a:pt x="6166984" y="142809"/>
                  </a:cubicBezTo>
                  <a:cubicBezTo>
                    <a:pt x="6224810" y="155971"/>
                    <a:pt x="6320053" y="177689"/>
                    <a:pt x="6347266" y="190851"/>
                  </a:cubicBezTo>
                  <a:cubicBezTo>
                    <a:pt x="6359171" y="197432"/>
                    <a:pt x="6364273" y="202039"/>
                    <a:pt x="6364273" y="207962"/>
                  </a:cubicBezTo>
                  <a:cubicBezTo>
                    <a:pt x="6364273" y="213227"/>
                    <a:pt x="6357470" y="220466"/>
                    <a:pt x="6348966" y="224415"/>
                  </a:cubicBezTo>
                  <a:cubicBezTo>
                    <a:pt x="6338762" y="229021"/>
                    <a:pt x="6321754" y="232312"/>
                    <a:pt x="6308148" y="233628"/>
                  </a:cubicBezTo>
                  <a:cubicBezTo>
                    <a:pt x="6292841" y="234286"/>
                    <a:pt x="6262227" y="229021"/>
                    <a:pt x="6262227" y="229021"/>
                  </a:cubicBezTo>
                </a:path>
              </a:pathLst>
            </a:custGeom>
            <a:solidFill>
              <a:srgbClr val="FA3A2F"/>
            </a:solidFill>
            <a:ln cap="sq">
              <a:noFill/>
              <a:prstDash val="solid"/>
              <a:miter/>
            </a:ln>
          </p:spPr>
        </p:sp>
      </p:grpSp>
      <p:sp>
        <p:nvSpPr>
          <p:cNvPr name="Freeform 12" id="12"/>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9993325" y="5397757"/>
            <a:ext cx="6440751" cy="2130665"/>
          </a:xfrm>
          <a:prstGeom prst="rect">
            <a:avLst/>
          </a:prstGeom>
        </p:spPr>
        <p:txBody>
          <a:bodyPr anchor="t" rtlCol="false" tIns="0" lIns="0" bIns="0" rIns="0">
            <a:spAutoFit/>
          </a:bodyPr>
          <a:lstStyle/>
          <a:p>
            <a:pPr algn="l">
              <a:lnSpc>
                <a:spcPts val="3489"/>
              </a:lnSpc>
            </a:pPr>
            <a:r>
              <a:rPr lang="en-US" sz="2492" b="true">
                <a:solidFill>
                  <a:srgbClr val="000000"/>
                </a:solidFill>
                <a:latin typeface="Libre Franklin Bold"/>
                <a:ea typeface="Libre Franklin Bold"/>
                <a:cs typeface="Libre Franklin Bold"/>
                <a:sym typeface="Libre Franklin Bold"/>
              </a:rPr>
              <a:t>🧠  Nielsen’s Heuristics:</a:t>
            </a:r>
          </a:p>
          <a:p>
            <a:pPr algn="l">
              <a:lnSpc>
                <a:spcPts val="3489"/>
              </a:lnSpc>
            </a:pPr>
            <a:r>
              <a:rPr lang="en-US" sz="2492" b="true">
                <a:solidFill>
                  <a:srgbClr val="000000"/>
                </a:solidFill>
                <a:latin typeface="Libre Franklin Bold"/>
                <a:ea typeface="Libre Franklin Bold"/>
                <a:cs typeface="Libre Franklin Bold"/>
                <a:sym typeface="Libre Franklin Bold"/>
              </a:rPr>
              <a:t>1️⃣ Visibility of System Status</a:t>
            </a:r>
          </a:p>
          <a:p>
            <a:pPr algn="l">
              <a:lnSpc>
                <a:spcPts val="3489"/>
              </a:lnSpc>
              <a:spcBef>
                <a:spcPct val="0"/>
              </a:spcBef>
            </a:pPr>
            <a:r>
              <a:rPr lang="en-US" b="true" sz="2492">
                <a:solidFill>
                  <a:srgbClr val="000000"/>
                </a:solidFill>
                <a:latin typeface="Libre Franklin Bold"/>
                <a:ea typeface="Libre Franklin Bold"/>
                <a:cs typeface="Libre Franklin Bold"/>
                <a:sym typeface="Libre Franklin Bold"/>
              </a:rPr>
              <a:t>5️⃣  Error Prevention</a:t>
            </a:r>
          </a:p>
          <a:p>
            <a:pPr algn="l">
              <a:lnSpc>
                <a:spcPts val="3489"/>
              </a:lnSpc>
              <a:spcBef>
                <a:spcPct val="0"/>
              </a:spcBef>
            </a:pPr>
            <a:r>
              <a:rPr lang="en-US" b="true" sz="2492">
                <a:solidFill>
                  <a:srgbClr val="000000"/>
                </a:solidFill>
                <a:latin typeface="Libre Franklin Bold"/>
                <a:ea typeface="Libre Franklin Bold"/>
                <a:cs typeface="Libre Franklin Bold"/>
                <a:sym typeface="Libre Franklin Bold"/>
              </a:rPr>
              <a:t>9️⃣ Help Users Recognize, Diagnose, and Recover from Errors</a:t>
            </a:r>
          </a:p>
        </p:txBody>
      </p:sp>
      <p:sp>
        <p:nvSpPr>
          <p:cNvPr name="AutoShape 15" id="15"/>
          <p:cNvSpPr/>
          <p:nvPr/>
        </p:nvSpPr>
        <p:spPr>
          <a:xfrm>
            <a:off x="9993325" y="4786593"/>
            <a:ext cx="547910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049804" y="3548973"/>
            <a:ext cx="7209496" cy="4723140"/>
            <a:chOff x="0" y="0"/>
            <a:chExt cx="9612662" cy="6297520"/>
          </a:xfrm>
        </p:grpSpPr>
        <p:sp>
          <p:nvSpPr>
            <p:cNvPr name="Freeform 6" id="6"/>
            <p:cNvSpPr/>
            <p:nvPr/>
          </p:nvSpPr>
          <p:spPr>
            <a:xfrm flipH="false" flipV="false" rot="0">
              <a:off x="0" y="0"/>
              <a:ext cx="9612662" cy="6297520"/>
            </a:xfrm>
            <a:custGeom>
              <a:avLst/>
              <a:gdLst/>
              <a:ahLst/>
              <a:cxnLst/>
              <a:rect r="r" b="b" t="t" l="l"/>
              <a:pathLst>
                <a:path h="6297520" w="9612662">
                  <a:moveTo>
                    <a:pt x="0" y="0"/>
                  </a:moveTo>
                  <a:lnTo>
                    <a:pt x="9612662" y="0"/>
                  </a:lnTo>
                  <a:lnTo>
                    <a:pt x="9612662" y="6297520"/>
                  </a:lnTo>
                  <a:lnTo>
                    <a:pt x="0" y="6297520"/>
                  </a:lnTo>
                  <a:lnTo>
                    <a:pt x="0" y="0"/>
                  </a:lnTo>
                  <a:close/>
                </a:path>
              </a:pathLst>
            </a:custGeom>
            <a:blipFill>
              <a:blip r:embed="rId2">
                <a:extLst>
                  <a:ext uri="{96DAC541-7B7A-43D3-8B79-37D633B846F1}">
                    <asvg:svgBlip xmlns:asvg="http://schemas.microsoft.com/office/drawing/2016/SVG/main" r:embed="rId3"/>
                  </a:ext>
                </a:extLst>
              </a:blip>
              <a:stretch>
                <a:fillRect l="0" t="-26321" r="0" b="-26321"/>
              </a:stretch>
            </a:blipFill>
          </p:spPr>
        </p:sp>
        <p:sp>
          <p:nvSpPr>
            <p:cNvPr name="TextBox 7" id="7"/>
            <p:cNvSpPr txBox="true"/>
            <p:nvPr/>
          </p:nvSpPr>
          <p:spPr>
            <a:xfrm rot="0">
              <a:off x="483409" y="1925504"/>
              <a:ext cx="8645843" cy="740397"/>
            </a:xfrm>
            <a:prstGeom prst="rect">
              <a:avLst/>
            </a:prstGeom>
          </p:spPr>
          <p:txBody>
            <a:bodyPr anchor="t" rtlCol="false" tIns="0" lIns="0" bIns="0" rIns="0">
              <a:spAutoFit/>
            </a:bodyPr>
            <a:lstStyle/>
            <a:p>
              <a:pPr algn="ctr">
                <a:lnSpc>
                  <a:spcPts val="4681"/>
                </a:lnSpc>
              </a:pPr>
              <a:r>
                <a:rPr lang="en-US" sz="3344" b="true">
                  <a:solidFill>
                    <a:srgbClr val="303030"/>
                  </a:solidFill>
                  <a:latin typeface="Canva Sans Bold"/>
                  <a:ea typeface="Canva Sans Bold"/>
                  <a:cs typeface="Canva Sans Bold"/>
                  <a:sym typeface="Canva Sans Bold"/>
                </a:rPr>
                <a:t>example photo</a:t>
              </a:r>
            </a:p>
          </p:txBody>
        </p:sp>
      </p:grpSp>
      <p:sp>
        <p:nvSpPr>
          <p:cNvPr name="TextBox 8" id="8"/>
          <p:cNvSpPr txBox="true"/>
          <p:nvPr/>
        </p:nvSpPr>
        <p:spPr>
          <a:xfrm rot="0">
            <a:off x="283501" y="1341222"/>
            <a:ext cx="16649156" cy="721804"/>
          </a:xfrm>
          <a:prstGeom prst="rect">
            <a:avLst/>
          </a:prstGeom>
        </p:spPr>
        <p:txBody>
          <a:bodyPr anchor="t" rtlCol="false" tIns="0" lIns="0" bIns="0" rIns="0">
            <a:spAutoFit/>
          </a:bodyPr>
          <a:lstStyle/>
          <a:p>
            <a:pPr algn="ctr">
              <a:lnSpc>
                <a:spcPts val="5393"/>
              </a:lnSpc>
            </a:pPr>
            <a:r>
              <a:rPr lang="en-US" b="true" sz="5618">
                <a:solidFill>
                  <a:srgbClr val="303030"/>
                </a:solidFill>
                <a:latin typeface="Libre Franklin Heavy"/>
                <a:ea typeface="Libre Franklin Heavy"/>
                <a:cs typeface="Libre Franklin Heavy"/>
                <a:sym typeface="Libre Franklin Heavy"/>
              </a:rPr>
              <a:t>💡 What is Object-Oriented Design (OOP)?</a:t>
            </a:r>
          </a:p>
        </p:txBody>
      </p:sp>
      <p:sp>
        <p:nvSpPr>
          <p:cNvPr name="Freeform 9" id="9"/>
          <p:cNvSpPr/>
          <p:nvPr/>
        </p:nvSpPr>
        <p:spPr>
          <a:xfrm flipH="false" flipV="false" rot="0">
            <a:off x="10376447" y="3998315"/>
            <a:ext cx="6556209" cy="3824455"/>
          </a:xfrm>
          <a:custGeom>
            <a:avLst/>
            <a:gdLst/>
            <a:ahLst/>
            <a:cxnLst/>
            <a:rect r="r" b="b" t="t" l="l"/>
            <a:pathLst>
              <a:path h="3824455" w="6556209">
                <a:moveTo>
                  <a:pt x="0" y="0"/>
                </a:moveTo>
                <a:lnTo>
                  <a:pt x="6556209" y="0"/>
                </a:lnTo>
                <a:lnTo>
                  <a:pt x="6556209" y="3824455"/>
                </a:lnTo>
                <a:lnTo>
                  <a:pt x="0" y="3824455"/>
                </a:lnTo>
                <a:lnTo>
                  <a:pt x="0" y="0"/>
                </a:lnTo>
                <a:close/>
              </a:path>
            </a:pathLst>
          </a:custGeom>
          <a:blipFill>
            <a:blip r:embed="rId4"/>
            <a:stretch>
              <a:fillRect l="0" t="0" r="0" b="0"/>
            </a:stretch>
          </a:blipFill>
        </p:spPr>
      </p:sp>
      <p:sp>
        <p:nvSpPr>
          <p:cNvPr name="TextBox 10" id="10"/>
          <p:cNvSpPr txBox="true"/>
          <p:nvPr/>
        </p:nvSpPr>
        <p:spPr>
          <a:xfrm rot="0">
            <a:off x="1287492" y="4101698"/>
            <a:ext cx="8115300" cy="3133598"/>
          </a:xfrm>
          <a:prstGeom prst="rect">
            <a:avLst/>
          </a:prstGeom>
        </p:spPr>
        <p:txBody>
          <a:bodyPr anchor="t" rtlCol="false" tIns="0" lIns="0" bIns="0" rIns="0">
            <a:spAutoFit/>
          </a:bodyPr>
          <a:lstStyle/>
          <a:p>
            <a:pPr algn="just">
              <a:lnSpc>
                <a:spcPts val="3596"/>
              </a:lnSpc>
            </a:pPr>
            <a:r>
              <a:rPr lang="en-US" sz="2140" spc="256">
                <a:solidFill>
                  <a:srgbClr val="303030"/>
                </a:solidFill>
                <a:latin typeface="Libre Franklin"/>
                <a:ea typeface="Libre Franklin"/>
                <a:cs typeface="Libre Franklin"/>
                <a:sym typeface="Libre Franklin"/>
              </a:rPr>
              <a:t>✔ Code is structured around </a:t>
            </a:r>
            <a:r>
              <a:rPr lang="en-US" b="true" sz="2140" spc="256">
                <a:solidFill>
                  <a:srgbClr val="303030"/>
                </a:solidFill>
                <a:latin typeface="Libre Franklin Bold"/>
                <a:ea typeface="Libre Franklin Bold"/>
                <a:cs typeface="Libre Franklin Bold"/>
                <a:sym typeface="Libre Franklin Bold"/>
              </a:rPr>
              <a:t>objects</a:t>
            </a:r>
            <a:r>
              <a:rPr lang="en-US" sz="2140" spc="256">
                <a:solidFill>
                  <a:srgbClr val="303030"/>
                </a:solidFill>
                <a:latin typeface="Libre Franklin"/>
                <a:ea typeface="Libre Franklin"/>
                <a:cs typeface="Libre Franklin"/>
                <a:sym typeface="Libre Franklin"/>
              </a:rPr>
              <a:t>, not just logic  </a:t>
            </a:r>
          </a:p>
          <a:p>
            <a:pPr algn="just">
              <a:lnSpc>
                <a:spcPts val="3596"/>
              </a:lnSpc>
            </a:pPr>
            <a:r>
              <a:rPr lang="en-US" sz="2140" spc="256">
                <a:solidFill>
                  <a:srgbClr val="303030"/>
                </a:solidFill>
                <a:latin typeface="Libre Franklin"/>
                <a:ea typeface="Libre Franklin"/>
                <a:cs typeface="Libre Franklin"/>
                <a:sym typeface="Libre Franklin"/>
              </a:rPr>
              <a:t>✔ Each object represents something in the game — like ‘Player’, ‘Card’, ‘Deck’  </a:t>
            </a:r>
          </a:p>
          <a:p>
            <a:pPr algn="just">
              <a:lnSpc>
                <a:spcPts val="3596"/>
              </a:lnSpc>
            </a:pPr>
            <a:r>
              <a:rPr lang="en-US" sz="2140" spc="256">
                <a:solidFill>
                  <a:srgbClr val="303030"/>
                </a:solidFill>
                <a:latin typeface="Libre Franklin"/>
                <a:ea typeface="Libre Franklin"/>
                <a:cs typeface="Libre Franklin"/>
                <a:sym typeface="Libre Franklin"/>
              </a:rPr>
              <a:t>✔ Objects group related data + behavior (e.g., a `Card` has a number and a color)  </a:t>
            </a:r>
          </a:p>
          <a:p>
            <a:pPr algn="just">
              <a:lnSpc>
                <a:spcPts val="3596"/>
              </a:lnSpc>
            </a:pPr>
            <a:r>
              <a:rPr lang="en-US" sz="2140" spc="256">
                <a:solidFill>
                  <a:srgbClr val="303030"/>
                </a:solidFill>
                <a:latin typeface="Libre Franklin"/>
                <a:ea typeface="Libre Franklin"/>
                <a:cs typeface="Libre Franklin"/>
                <a:sym typeface="Libre Franklin"/>
              </a:rPr>
              <a:t>✔ Helps build code that's </a:t>
            </a:r>
            <a:r>
              <a:rPr lang="en-US" b="true" sz="2140" spc="256">
                <a:solidFill>
                  <a:srgbClr val="303030"/>
                </a:solidFill>
                <a:latin typeface="Libre Franklin Bold"/>
                <a:ea typeface="Libre Franklin Bold"/>
                <a:cs typeface="Libre Franklin Bold"/>
                <a:sym typeface="Libre Franklin Bold"/>
              </a:rPr>
              <a:t>reusable</a:t>
            </a:r>
            <a:r>
              <a:rPr lang="en-US" sz="2140" spc="256">
                <a:solidFill>
                  <a:srgbClr val="303030"/>
                </a:solidFill>
                <a:latin typeface="Libre Franklin"/>
                <a:ea typeface="Libre Franklin"/>
                <a:cs typeface="Libre Franklin"/>
                <a:sym typeface="Libre Franklin"/>
              </a:rPr>
              <a:t>, </a:t>
            </a:r>
            <a:r>
              <a:rPr lang="en-US" b="true" sz="2140" spc="256">
                <a:solidFill>
                  <a:srgbClr val="303030"/>
                </a:solidFill>
                <a:latin typeface="Libre Franklin Bold"/>
                <a:ea typeface="Libre Franklin Bold"/>
                <a:cs typeface="Libre Franklin Bold"/>
                <a:sym typeface="Libre Franklin Bold"/>
              </a:rPr>
              <a:t>modular</a:t>
            </a:r>
            <a:r>
              <a:rPr lang="en-US" sz="2140" spc="256">
                <a:solidFill>
                  <a:srgbClr val="303030"/>
                </a:solidFill>
                <a:latin typeface="Libre Franklin"/>
                <a:ea typeface="Libre Franklin"/>
                <a:cs typeface="Libre Franklin"/>
                <a:sym typeface="Libre Franklin"/>
              </a:rPr>
              <a:t>, and </a:t>
            </a:r>
            <a:r>
              <a:rPr lang="en-US" b="true" sz="2140" spc="256">
                <a:solidFill>
                  <a:srgbClr val="303030"/>
                </a:solidFill>
                <a:latin typeface="Libre Franklin Bold"/>
                <a:ea typeface="Libre Franklin Bold"/>
                <a:cs typeface="Libre Franklin Bold"/>
                <a:sym typeface="Libre Franklin Bold"/>
              </a:rPr>
              <a:t>easier to debug</a:t>
            </a:r>
          </a:p>
        </p:txBody>
      </p:sp>
      <p:sp>
        <p:nvSpPr>
          <p:cNvPr name="TextBox 11" id="11"/>
          <p:cNvSpPr txBox="true"/>
          <p:nvPr/>
        </p:nvSpPr>
        <p:spPr>
          <a:xfrm rot="0">
            <a:off x="2177569" y="2247382"/>
            <a:ext cx="11840617" cy="600735"/>
          </a:xfrm>
          <a:prstGeom prst="rect">
            <a:avLst/>
          </a:prstGeom>
        </p:spPr>
        <p:txBody>
          <a:bodyPr anchor="t" rtlCol="false" tIns="0" lIns="0" bIns="0" rIns="0">
            <a:spAutoFit/>
          </a:bodyPr>
          <a:lstStyle/>
          <a:p>
            <a:pPr algn="just" marL="0" indent="0" lvl="0">
              <a:lnSpc>
                <a:spcPts val="2325"/>
              </a:lnSpc>
              <a:spcBef>
                <a:spcPct val="0"/>
              </a:spcBef>
            </a:pPr>
            <a:r>
              <a:rPr lang="en-US" sz="2004" spc="154" strike="noStrike" u="none">
                <a:solidFill>
                  <a:srgbClr val="303030"/>
                </a:solidFill>
                <a:latin typeface="Libre Franklin"/>
                <a:ea typeface="Libre Franklin"/>
                <a:cs typeface="Libre Franklin"/>
                <a:sym typeface="Libre Franklin"/>
              </a:rPr>
              <a:t>🧠 OOP turns your code into a team of cooperating entities, not just a pile of functions.</a:t>
            </a:r>
          </a:p>
          <a:p>
            <a:pPr algn="just" marL="0" indent="0" lvl="0">
              <a:lnSpc>
                <a:spcPts val="2325"/>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End Game </a:t>
            </a:r>
          </a:p>
        </p:txBody>
      </p:sp>
      <p:sp>
        <p:nvSpPr>
          <p:cNvPr name="TextBox 6" id="6"/>
          <p:cNvSpPr txBox="true"/>
          <p:nvPr/>
        </p:nvSpPr>
        <p:spPr>
          <a:xfrm rot="0">
            <a:off x="5157794" y="8481037"/>
            <a:ext cx="7698743" cy="850792"/>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Alert players when they each have one turn left</a:t>
            </a:r>
          </a:p>
          <a:p>
            <a:pPr algn="l" marL="1079499" indent="-359833" lvl="2">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A player has collected all 6 colours</a:t>
            </a:r>
          </a:p>
        </p:txBody>
      </p:sp>
      <p:sp>
        <p:nvSpPr>
          <p:cNvPr name="Freeform 7" id="7"/>
          <p:cNvSpPr/>
          <p:nvPr/>
        </p:nvSpPr>
        <p:spPr>
          <a:xfrm flipH="false" flipV="false" rot="0">
            <a:off x="5578666" y="2125670"/>
            <a:ext cx="7085599" cy="6164471"/>
          </a:xfrm>
          <a:custGeom>
            <a:avLst/>
            <a:gdLst/>
            <a:ahLst/>
            <a:cxnLst/>
            <a:rect r="r" b="b" t="t" l="l"/>
            <a:pathLst>
              <a:path h="6164471" w="7085599">
                <a:moveTo>
                  <a:pt x="0" y="0"/>
                </a:moveTo>
                <a:lnTo>
                  <a:pt x="7085599" y="0"/>
                </a:lnTo>
                <a:lnTo>
                  <a:pt x="7085599" y="6164471"/>
                </a:lnTo>
                <a:lnTo>
                  <a:pt x="0" y="6164471"/>
                </a:lnTo>
                <a:lnTo>
                  <a:pt x="0" y="0"/>
                </a:lnTo>
                <a:close/>
              </a:path>
            </a:pathLst>
          </a:custGeom>
          <a:blipFill>
            <a:blip r:embed="rId3"/>
            <a:stretch>
              <a:fillRect l="0" t="0" r="0" b="0"/>
            </a:stretch>
          </a:blipFill>
        </p:spPr>
      </p:sp>
      <p:grpSp>
        <p:nvGrpSpPr>
          <p:cNvPr name="Group 8" id="8"/>
          <p:cNvGrpSpPr/>
          <p:nvPr/>
        </p:nvGrpSpPr>
        <p:grpSpPr>
          <a:xfrm rot="164763">
            <a:off x="4670956" y="2856503"/>
            <a:ext cx="7730317" cy="1936828"/>
            <a:chOff x="0" y="0"/>
            <a:chExt cx="9595566" cy="2404166"/>
          </a:xfrm>
        </p:grpSpPr>
        <p:sp>
          <p:nvSpPr>
            <p:cNvPr name="Freeform 9" id="9"/>
            <p:cNvSpPr/>
            <p:nvPr/>
          </p:nvSpPr>
          <p:spPr>
            <a:xfrm flipH="false" flipV="false" rot="0">
              <a:off x="44474" y="32042"/>
              <a:ext cx="9503011" cy="2335075"/>
            </a:xfrm>
            <a:custGeom>
              <a:avLst/>
              <a:gdLst/>
              <a:ahLst/>
              <a:cxnLst/>
              <a:rect r="r" b="b" t="t" l="l"/>
              <a:pathLst>
                <a:path h="2335075" w="9503011">
                  <a:moveTo>
                    <a:pt x="8964516" y="1154521"/>
                  </a:moveTo>
                  <a:cubicBezTo>
                    <a:pt x="8869557" y="1060397"/>
                    <a:pt x="8752964" y="968275"/>
                    <a:pt x="8659207" y="909197"/>
                  </a:cubicBezTo>
                  <a:cubicBezTo>
                    <a:pt x="8563047" y="848117"/>
                    <a:pt x="8462080" y="799052"/>
                    <a:pt x="8344284" y="745983"/>
                  </a:cubicBezTo>
                  <a:cubicBezTo>
                    <a:pt x="8204851" y="682899"/>
                    <a:pt x="8041380" y="617814"/>
                    <a:pt x="7870696" y="560739"/>
                  </a:cubicBezTo>
                  <a:cubicBezTo>
                    <a:pt x="7681982" y="496654"/>
                    <a:pt x="7470430" y="435574"/>
                    <a:pt x="7261282" y="385508"/>
                  </a:cubicBezTo>
                  <a:cubicBezTo>
                    <a:pt x="7047326" y="333439"/>
                    <a:pt x="6827360" y="291384"/>
                    <a:pt x="6601384" y="254335"/>
                  </a:cubicBezTo>
                  <a:cubicBezTo>
                    <a:pt x="6368196" y="216285"/>
                    <a:pt x="6147028" y="185244"/>
                    <a:pt x="5883789" y="160211"/>
                  </a:cubicBezTo>
                  <a:cubicBezTo>
                    <a:pt x="5566461" y="130172"/>
                    <a:pt x="5157782" y="109144"/>
                    <a:pt x="4827232" y="99131"/>
                  </a:cubicBezTo>
                  <a:cubicBezTo>
                    <a:pt x="4537549" y="91120"/>
                    <a:pt x="4299554" y="90119"/>
                    <a:pt x="4008670" y="98129"/>
                  </a:cubicBezTo>
                  <a:cubicBezTo>
                    <a:pt x="3679322" y="106140"/>
                    <a:pt x="3259824" y="130172"/>
                    <a:pt x="2954516" y="156206"/>
                  </a:cubicBezTo>
                  <a:cubicBezTo>
                    <a:pt x="2717722" y="177234"/>
                    <a:pt x="2501362" y="206272"/>
                    <a:pt x="2328274" y="231305"/>
                  </a:cubicBezTo>
                  <a:cubicBezTo>
                    <a:pt x="2202064" y="249329"/>
                    <a:pt x="2116722" y="263347"/>
                    <a:pt x="2006138" y="284375"/>
                  </a:cubicBezTo>
                  <a:cubicBezTo>
                    <a:pt x="1885938" y="306404"/>
                    <a:pt x="1763334" y="330435"/>
                    <a:pt x="1633518" y="361476"/>
                  </a:cubicBezTo>
                  <a:cubicBezTo>
                    <a:pt x="1485672" y="395521"/>
                    <a:pt x="1316190" y="440580"/>
                    <a:pt x="1168344" y="484638"/>
                  </a:cubicBezTo>
                  <a:cubicBezTo>
                    <a:pt x="1028912" y="525692"/>
                    <a:pt x="876258" y="572754"/>
                    <a:pt x="768078" y="614810"/>
                  </a:cubicBezTo>
                  <a:cubicBezTo>
                    <a:pt x="689948" y="645851"/>
                    <a:pt x="639464" y="667880"/>
                    <a:pt x="573354" y="703927"/>
                  </a:cubicBezTo>
                  <a:cubicBezTo>
                    <a:pt x="495224" y="745983"/>
                    <a:pt x="393054" y="810067"/>
                    <a:pt x="334156" y="854125"/>
                  </a:cubicBezTo>
                  <a:cubicBezTo>
                    <a:pt x="296894" y="884164"/>
                    <a:pt x="274056" y="907195"/>
                    <a:pt x="247612" y="935232"/>
                  </a:cubicBezTo>
                  <a:cubicBezTo>
                    <a:pt x="222370" y="962267"/>
                    <a:pt x="195926" y="989303"/>
                    <a:pt x="179098" y="1020344"/>
                  </a:cubicBezTo>
                  <a:cubicBezTo>
                    <a:pt x="163472" y="1050383"/>
                    <a:pt x="155058" y="1086431"/>
                    <a:pt x="147846" y="1117472"/>
                  </a:cubicBezTo>
                  <a:cubicBezTo>
                    <a:pt x="143038" y="1146510"/>
                    <a:pt x="137028" y="1173546"/>
                    <a:pt x="141836" y="1203585"/>
                  </a:cubicBezTo>
                  <a:cubicBezTo>
                    <a:pt x="146644" y="1235627"/>
                    <a:pt x="162270" y="1271675"/>
                    <a:pt x="179098" y="1303717"/>
                  </a:cubicBezTo>
                  <a:cubicBezTo>
                    <a:pt x="195926" y="1335759"/>
                    <a:pt x="215158" y="1365799"/>
                    <a:pt x="241602" y="1394837"/>
                  </a:cubicBezTo>
                  <a:cubicBezTo>
                    <a:pt x="271652" y="1428882"/>
                    <a:pt x="306510" y="1455917"/>
                    <a:pt x="353388" y="1490964"/>
                  </a:cubicBezTo>
                  <a:cubicBezTo>
                    <a:pt x="420700" y="1542031"/>
                    <a:pt x="526476" y="1611122"/>
                    <a:pt x="620232" y="1660186"/>
                  </a:cubicBezTo>
                  <a:cubicBezTo>
                    <a:pt x="713988" y="1709251"/>
                    <a:pt x="810148" y="1748302"/>
                    <a:pt x="913520" y="1785351"/>
                  </a:cubicBezTo>
                  <a:cubicBezTo>
                    <a:pt x="1022902" y="1825404"/>
                    <a:pt x="1137092" y="1857446"/>
                    <a:pt x="1260898" y="1889488"/>
                  </a:cubicBezTo>
                  <a:cubicBezTo>
                    <a:pt x="1399128" y="1924535"/>
                    <a:pt x="1525338" y="1952571"/>
                    <a:pt x="1705638" y="1983612"/>
                  </a:cubicBezTo>
                  <a:cubicBezTo>
                    <a:pt x="1980896" y="2029673"/>
                    <a:pt x="2467706" y="2084746"/>
                    <a:pt x="2758590" y="2117789"/>
                  </a:cubicBezTo>
                  <a:cubicBezTo>
                    <a:pt x="2964132" y="2141821"/>
                    <a:pt x="3121594" y="2157842"/>
                    <a:pt x="3286268" y="2171860"/>
                  </a:cubicBezTo>
                  <a:cubicBezTo>
                    <a:pt x="3428104" y="2183876"/>
                    <a:pt x="3526668" y="2189884"/>
                    <a:pt x="3684130" y="2198896"/>
                  </a:cubicBezTo>
                  <a:cubicBezTo>
                    <a:pt x="3910106" y="2211913"/>
                    <a:pt x="4246666" y="2230938"/>
                    <a:pt x="4513510" y="2236946"/>
                  </a:cubicBezTo>
                  <a:cubicBezTo>
                    <a:pt x="4759920" y="2243955"/>
                    <a:pt x="4959452" y="2244956"/>
                    <a:pt x="5226296" y="2240951"/>
                  </a:cubicBezTo>
                  <a:cubicBezTo>
                    <a:pt x="5567664" y="2234943"/>
                    <a:pt x="6091736" y="2214917"/>
                    <a:pt x="6398246" y="2194890"/>
                  </a:cubicBezTo>
                  <a:cubicBezTo>
                    <a:pt x="6595374" y="2181873"/>
                    <a:pt x="6698745" y="2169858"/>
                    <a:pt x="6885056" y="2149831"/>
                  </a:cubicBezTo>
                  <a:cubicBezTo>
                    <a:pt x="7137476" y="2122795"/>
                    <a:pt x="7518510" y="2077736"/>
                    <a:pt x="7772132" y="2038685"/>
                  </a:cubicBezTo>
                  <a:cubicBezTo>
                    <a:pt x="7965654" y="2008645"/>
                    <a:pt x="8123116" y="1979607"/>
                    <a:pt x="8280578" y="1943560"/>
                  </a:cubicBezTo>
                  <a:cubicBezTo>
                    <a:pt x="8420009" y="1912519"/>
                    <a:pt x="8553431" y="1878474"/>
                    <a:pt x="8672430" y="1838421"/>
                  </a:cubicBezTo>
                  <a:cubicBezTo>
                    <a:pt x="8777004" y="1804376"/>
                    <a:pt x="8882780" y="1763322"/>
                    <a:pt x="8959707" y="1725272"/>
                  </a:cubicBezTo>
                  <a:cubicBezTo>
                    <a:pt x="9014999" y="1697235"/>
                    <a:pt x="9051060" y="1674205"/>
                    <a:pt x="9094332" y="1641161"/>
                  </a:cubicBezTo>
                  <a:cubicBezTo>
                    <a:pt x="9141210" y="1606115"/>
                    <a:pt x="9192895" y="1556049"/>
                    <a:pt x="9227754" y="1519000"/>
                  </a:cubicBezTo>
                  <a:cubicBezTo>
                    <a:pt x="9252996" y="1491965"/>
                    <a:pt x="9272227" y="1470937"/>
                    <a:pt x="9287854" y="1444903"/>
                  </a:cubicBezTo>
                  <a:cubicBezTo>
                    <a:pt x="9303479" y="1420871"/>
                    <a:pt x="9311894" y="1397841"/>
                    <a:pt x="9321509" y="1368803"/>
                  </a:cubicBezTo>
                  <a:cubicBezTo>
                    <a:pt x="9334731" y="1331754"/>
                    <a:pt x="9346751" y="1278684"/>
                    <a:pt x="9351559" y="1240634"/>
                  </a:cubicBezTo>
                  <a:cubicBezTo>
                    <a:pt x="9355165" y="1210594"/>
                    <a:pt x="9356367" y="1188565"/>
                    <a:pt x="9353964" y="1158526"/>
                  </a:cubicBezTo>
                  <a:cubicBezTo>
                    <a:pt x="9350357" y="1121477"/>
                    <a:pt x="9328721" y="1067406"/>
                    <a:pt x="9327520" y="1038368"/>
                  </a:cubicBezTo>
                  <a:cubicBezTo>
                    <a:pt x="9327520" y="1021345"/>
                    <a:pt x="9327520" y="1009329"/>
                    <a:pt x="9334731" y="997313"/>
                  </a:cubicBezTo>
                  <a:cubicBezTo>
                    <a:pt x="9340742" y="986299"/>
                    <a:pt x="9355165" y="974283"/>
                    <a:pt x="9368387" y="969277"/>
                  </a:cubicBezTo>
                  <a:cubicBezTo>
                    <a:pt x="9382811" y="963269"/>
                    <a:pt x="9402044" y="960265"/>
                    <a:pt x="9417669" y="963269"/>
                  </a:cubicBezTo>
                  <a:cubicBezTo>
                    <a:pt x="9436902" y="968275"/>
                    <a:pt x="9463346" y="986299"/>
                    <a:pt x="9472961" y="1001319"/>
                  </a:cubicBezTo>
                  <a:cubicBezTo>
                    <a:pt x="9480174" y="1013335"/>
                    <a:pt x="9480174" y="1029356"/>
                    <a:pt x="9476567" y="1041372"/>
                  </a:cubicBezTo>
                  <a:cubicBezTo>
                    <a:pt x="9472961" y="1054389"/>
                    <a:pt x="9462144" y="1067406"/>
                    <a:pt x="9450124" y="1075416"/>
                  </a:cubicBezTo>
                  <a:cubicBezTo>
                    <a:pt x="9438104" y="1083427"/>
                    <a:pt x="9421275" y="1090436"/>
                    <a:pt x="9404447" y="1089435"/>
                  </a:cubicBezTo>
                  <a:cubicBezTo>
                    <a:pt x="9385216" y="1088434"/>
                    <a:pt x="9352762" y="1075416"/>
                    <a:pt x="9340742" y="1063401"/>
                  </a:cubicBezTo>
                  <a:cubicBezTo>
                    <a:pt x="9329924" y="1052386"/>
                    <a:pt x="9325115" y="1037366"/>
                    <a:pt x="9326318" y="1024349"/>
                  </a:cubicBezTo>
                  <a:cubicBezTo>
                    <a:pt x="9326318" y="1011332"/>
                    <a:pt x="9332327" y="996312"/>
                    <a:pt x="9343145" y="986299"/>
                  </a:cubicBezTo>
                  <a:cubicBezTo>
                    <a:pt x="9356367" y="974283"/>
                    <a:pt x="9387620" y="961266"/>
                    <a:pt x="9409255" y="962267"/>
                  </a:cubicBezTo>
                  <a:cubicBezTo>
                    <a:pt x="9429690" y="964270"/>
                    <a:pt x="9453730" y="976286"/>
                    <a:pt x="9469355" y="995311"/>
                  </a:cubicBezTo>
                  <a:cubicBezTo>
                    <a:pt x="9494597" y="1026352"/>
                    <a:pt x="9500607" y="1101451"/>
                    <a:pt x="9501810" y="1160528"/>
                  </a:cubicBezTo>
                  <a:cubicBezTo>
                    <a:pt x="9503011" y="1225614"/>
                    <a:pt x="9489790" y="1304718"/>
                    <a:pt x="9469355" y="1366800"/>
                  </a:cubicBezTo>
                  <a:cubicBezTo>
                    <a:pt x="9451325" y="1421873"/>
                    <a:pt x="9430891" y="1466932"/>
                    <a:pt x="9396033" y="1513994"/>
                  </a:cubicBezTo>
                  <a:cubicBezTo>
                    <a:pt x="9355165" y="1568065"/>
                    <a:pt x="9289056" y="1626142"/>
                    <a:pt x="9234966" y="1670200"/>
                  </a:cubicBezTo>
                  <a:cubicBezTo>
                    <a:pt x="9189290" y="1708250"/>
                    <a:pt x="9137604" y="1742294"/>
                    <a:pt x="9096735" y="1768329"/>
                  </a:cubicBezTo>
                  <a:cubicBezTo>
                    <a:pt x="9065484" y="1787354"/>
                    <a:pt x="9048655" y="1797367"/>
                    <a:pt x="9011394" y="1814389"/>
                  </a:cubicBezTo>
                  <a:cubicBezTo>
                    <a:pt x="8942880" y="1845430"/>
                    <a:pt x="8819074" y="1892492"/>
                    <a:pt x="8710894" y="1926537"/>
                  </a:cubicBezTo>
                  <a:cubicBezTo>
                    <a:pt x="8587088" y="1965589"/>
                    <a:pt x="8448857" y="1999633"/>
                    <a:pt x="8304617" y="2031676"/>
                  </a:cubicBezTo>
                  <a:cubicBezTo>
                    <a:pt x="8143549" y="2067723"/>
                    <a:pt x="7984886" y="2096761"/>
                    <a:pt x="7788959" y="2127802"/>
                  </a:cubicBezTo>
                  <a:cubicBezTo>
                    <a:pt x="7532934" y="2167855"/>
                    <a:pt x="7150698" y="2211913"/>
                    <a:pt x="6897076" y="2239950"/>
                  </a:cubicBezTo>
                  <a:cubicBezTo>
                    <a:pt x="6708362" y="2259976"/>
                    <a:pt x="6603788" y="2271992"/>
                    <a:pt x="6404256" y="2285009"/>
                  </a:cubicBezTo>
                  <a:cubicBezTo>
                    <a:pt x="6096544" y="2305036"/>
                    <a:pt x="5570068" y="2325062"/>
                    <a:pt x="5225093" y="2331070"/>
                  </a:cubicBezTo>
                  <a:cubicBezTo>
                    <a:pt x="4957048" y="2335075"/>
                    <a:pt x="4757516" y="2334074"/>
                    <a:pt x="4509904" y="2328066"/>
                  </a:cubicBezTo>
                  <a:cubicBezTo>
                    <a:pt x="4241858" y="2321057"/>
                    <a:pt x="3930540" y="2305036"/>
                    <a:pt x="3674514" y="2289015"/>
                  </a:cubicBezTo>
                  <a:cubicBezTo>
                    <a:pt x="3455750" y="2275997"/>
                    <a:pt x="3295884" y="2263982"/>
                    <a:pt x="3067504" y="2241953"/>
                  </a:cubicBezTo>
                  <a:cubicBezTo>
                    <a:pt x="2770610" y="2213916"/>
                    <a:pt x="2297022" y="2159844"/>
                    <a:pt x="2042198" y="2127802"/>
                  </a:cubicBezTo>
                  <a:cubicBezTo>
                    <a:pt x="1890746" y="2107776"/>
                    <a:pt x="1806606" y="2097762"/>
                    <a:pt x="1679194" y="2075734"/>
                  </a:cubicBezTo>
                  <a:cubicBezTo>
                    <a:pt x="1534954" y="2050701"/>
                    <a:pt x="1365472" y="2018658"/>
                    <a:pt x="1222434" y="1984614"/>
                  </a:cubicBezTo>
                  <a:cubicBezTo>
                    <a:pt x="1095022" y="1953573"/>
                    <a:pt x="976024" y="1920529"/>
                    <a:pt x="861834" y="1880477"/>
                  </a:cubicBezTo>
                  <a:cubicBezTo>
                    <a:pt x="752452" y="1842426"/>
                    <a:pt x="628646" y="1786353"/>
                    <a:pt x="550516" y="1751307"/>
                  </a:cubicBezTo>
                  <a:cubicBezTo>
                    <a:pt x="503638" y="1728276"/>
                    <a:pt x="479598" y="1716260"/>
                    <a:pt x="437528" y="1692229"/>
                  </a:cubicBezTo>
                  <a:cubicBezTo>
                    <a:pt x="383438" y="1660186"/>
                    <a:pt x="307712" y="1613124"/>
                    <a:pt x="253622" y="1572070"/>
                  </a:cubicBezTo>
                  <a:cubicBezTo>
                    <a:pt x="204340" y="1534020"/>
                    <a:pt x="157462" y="1496971"/>
                    <a:pt x="121402" y="1456919"/>
                  </a:cubicBezTo>
                  <a:cubicBezTo>
                    <a:pt x="90150" y="1420871"/>
                    <a:pt x="68514" y="1384824"/>
                    <a:pt x="48080" y="1344771"/>
                  </a:cubicBezTo>
                  <a:cubicBezTo>
                    <a:pt x="27646" y="1299712"/>
                    <a:pt x="7212" y="1243638"/>
                    <a:pt x="3606" y="1198579"/>
                  </a:cubicBezTo>
                  <a:cubicBezTo>
                    <a:pt x="0" y="1159527"/>
                    <a:pt x="7212" y="1126484"/>
                    <a:pt x="16828" y="1089435"/>
                  </a:cubicBezTo>
                  <a:cubicBezTo>
                    <a:pt x="27646" y="1047379"/>
                    <a:pt x="44474" y="998315"/>
                    <a:pt x="68514" y="960265"/>
                  </a:cubicBezTo>
                  <a:cubicBezTo>
                    <a:pt x="88948" y="926220"/>
                    <a:pt x="117796" y="898183"/>
                    <a:pt x="147846" y="868143"/>
                  </a:cubicBezTo>
                  <a:cubicBezTo>
                    <a:pt x="180300" y="836101"/>
                    <a:pt x="211552" y="808064"/>
                    <a:pt x="258430" y="775021"/>
                  </a:cubicBezTo>
                  <a:cubicBezTo>
                    <a:pt x="324540" y="727959"/>
                    <a:pt x="431518" y="663874"/>
                    <a:pt x="514456" y="620818"/>
                  </a:cubicBezTo>
                  <a:cubicBezTo>
                    <a:pt x="586576" y="584770"/>
                    <a:pt x="641868" y="560739"/>
                    <a:pt x="724806" y="529698"/>
                  </a:cubicBezTo>
                  <a:cubicBezTo>
                    <a:pt x="836592" y="487642"/>
                    <a:pt x="991650" y="440580"/>
                    <a:pt x="1133486" y="398525"/>
                  </a:cubicBezTo>
                  <a:cubicBezTo>
                    <a:pt x="1283736" y="354467"/>
                    <a:pt x="1431582" y="313413"/>
                    <a:pt x="1605872" y="274362"/>
                  </a:cubicBezTo>
                  <a:cubicBezTo>
                    <a:pt x="1816222" y="226298"/>
                    <a:pt x="2080662" y="177234"/>
                    <a:pt x="2310244" y="142187"/>
                  </a:cubicBezTo>
                  <a:cubicBezTo>
                    <a:pt x="2526604" y="109144"/>
                    <a:pt x="2705702" y="88116"/>
                    <a:pt x="2943698" y="67089"/>
                  </a:cubicBezTo>
                  <a:cubicBezTo>
                    <a:pt x="3252612" y="40053"/>
                    <a:pt x="3673312" y="16021"/>
                    <a:pt x="4006266" y="8011"/>
                  </a:cubicBezTo>
                  <a:cubicBezTo>
                    <a:pt x="4298352" y="0"/>
                    <a:pt x="4539954" y="1002"/>
                    <a:pt x="4833241" y="9012"/>
                  </a:cubicBezTo>
                  <a:cubicBezTo>
                    <a:pt x="5166196" y="19025"/>
                    <a:pt x="5578482" y="40053"/>
                    <a:pt x="5898214" y="70093"/>
                  </a:cubicBezTo>
                  <a:cubicBezTo>
                    <a:pt x="6163856" y="94124"/>
                    <a:pt x="6387427" y="126166"/>
                    <a:pt x="6624221" y="163215"/>
                  </a:cubicBezTo>
                  <a:cubicBezTo>
                    <a:pt x="6852601" y="199263"/>
                    <a:pt x="7077376" y="239315"/>
                    <a:pt x="7296140" y="288380"/>
                  </a:cubicBezTo>
                  <a:cubicBezTo>
                    <a:pt x="7510096" y="336443"/>
                    <a:pt x="7737274" y="395521"/>
                    <a:pt x="7923584" y="454599"/>
                  </a:cubicBezTo>
                  <a:cubicBezTo>
                    <a:pt x="8077440" y="503663"/>
                    <a:pt x="8216871" y="557735"/>
                    <a:pt x="8339475" y="607801"/>
                  </a:cubicBezTo>
                  <a:cubicBezTo>
                    <a:pt x="8439241" y="648855"/>
                    <a:pt x="8522180" y="683901"/>
                    <a:pt x="8605117" y="728960"/>
                  </a:cubicBezTo>
                  <a:cubicBezTo>
                    <a:pt x="8686854" y="774020"/>
                    <a:pt x="8761378" y="822083"/>
                    <a:pt x="8834700" y="879158"/>
                  </a:cubicBezTo>
                  <a:cubicBezTo>
                    <a:pt x="8915234" y="941240"/>
                    <a:pt x="9036635" y="1048381"/>
                    <a:pt x="9065484" y="1091437"/>
                  </a:cubicBezTo>
                  <a:cubicBezTo>
                    <a:pt x="9076301" y="1106457"/>
                    <a:pt x="9079907" y="1115469"/>
                    <a:pt x="9077504" y="1127485"/>
                  </a:cubicBezTo>
                  <a:cubicBezTo>
                    <a:pt x="9075100" y="1141503"/>
                    <a:pt x="9060676" y="1160529"/>
                    <a:pt x="9046252" y="1168539"/>
                  </a:cubicBezTo>
                  <a:cubicBezTo>
                    <a:pt x="9034232" y="1175548"/>
                    <a:pt x="9016202" y="1176550"/>
                    <a:pt x="9001777" y="1174547"/>
                  </a:cubicBezTo>
                  <a:cubicBezTo>
                    <a:pt x="8988555" y="1172544"/>
                    <a:pt x="8964516" y="1154521"/>
                    <a:pt x="8964516" y="1154521"/>
                  </a:cubicBezTo>
                </a:path>
              </a:pathLst>
            </a:custGeom>
            <a:solidFill>
              <a:srgbClr val="E7191F"/>
            </a:solidFill>
            <a:ln cap="sq">
              <a:noFill/>
              <a:prstDash val="solid"/>
              <a:miter/>
            </a:ln>
          </p:spPr>
        </p:sp>
      </p:grpSp>
      <p:sp>
        <p:nvSpPr>
          <p:cNvPr name="Freeform 10" id="10"/>
          <p:cNvSpPr/>
          <p:nvPr/>
        </p:nvSpPr>
        <p:spPr>
          <a:xfrm flipH="false" flipV="false" rot="0">
            <a:off x="8259072" y="6856583"/>
            <a:ext cx="1724787" cy="504892"/>
          </a:xfrm>
          <a:custGeom>
            <a:avLst/>
            <a:gdLst/>
            <a:ahLst/>
            <a:cxnLst/>
            <a:rect r="r" b="b" t="t" l="l"/>
            <a:pathLst>
              <a:path h="504892" w="1724787">
                <a:moveTo>
                  <a:pt x="0" y="0"/>
                </a:moveTo>
                <a:lnTo>
                  <a:pt x="1724787" y="0"/>
                </a:lnTo>
                <a:lnTo>
                  <a:pt x="1724787" y="504893"/>
                </a:lnTo>
                <a:lnTo>
                  <a:pt x="0" y="504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83607">
            <a:off x="5401056" y="7357671"/>
            <a:ext cx="5338277" cy="487414"/>
            <a:chOff x="0" y="0"/>
            <a:chExt cx="6724836" cy="614014"/>
          </a:xfrm>
        </p:grpSpPr>
        <p:sp>
          <p:nvSpPr>
            <p:cNvPr name="Freeform 12" id="12"/>
            <p:cNvSpPr/>
            <p:nvPr/>
          </p:nvSpPr>
          <p:spPr>
            <a:xfrm flipH="false" flipV="false" rot="0">
              <a:off x="66330" y="24350"/>
              <a:ext cx="6592176" cy="564656"/>
            </a:xfrm>
            <a:custGeom>
              <a:avLst/>
              <a:gdLst/>
              <a:ahLst/>
              <a:cxnLst/>
              <a:rect r="r" b="b" t="t" l="l"/>
              <a:pathLst>
                <a:path h="564656" w="6592176">
                  <a:moveTo>
                    <a:pt x="6262227" y="229021"/>
                  </a:moveTo>
                  <a:cubicBezTo>
                    <a:pt x="5871051" y="150048"/>
                    <a:pt x="5797918" y="142151"/>
                    <a:pt x="5687368" y="130305"/>
                  </a:cubicBezTo>
                  <a:cubicBezTo>
                    <a:pt x="5525795" y="113194"/>
                    <a:pt x="5258774" y="91477"/>
                    <a:pt x="5080193" y="78973"/>
                  </a:cubicBezTo>
                  <a:cubicBezTo>
                    <a:pt x="4940730" y="69759"/>
                    <a:pt x="4864196" y="65153"/>
                    <a:pt x="4706025" y="60546"/>
                  </a:cubicBezTo>
                  <a:cubicBezTo>
                    <a:pt x="4437304" y="51990"/>
                    <a:pt x="3996805" y="44751"/>
                    <a:pt x="3617533" y="46726"/>
                  </a:cubicBezTo>
                  <a:cubicBezTo>
                    <a:pt x="3204247" y="49358"/>
                    <a:pt x="2731433" y="60546"/>
                    <a:pt x="2318147" y="76340"/>
                  </a:cubicBezTo>
                  <a:cubicBezTo>
                    <a:pt x="1942277" y="90819"/>
                    <a:pt x="1552801" y="109904"/>
                    <a:pt x="1241561" y="135570"/>
                  </a:cubicBezTo>
                  <a:cubicBezTo>
                    <a:pt x="993248" y="155313"/>
                    <a:pt x="763645" y="182954"/>
                    <a:pt x="586765" y="206646"/>
                  </a:cubicBezTo>
                  <a:cubicBezTo>
                    <a:pt x="460908" y="223756"/>
                    <a:pt x="335051" y="240209"/>
                    <a:pt x="268721" y="257978"/>
                  </a:cubicBezTo>
                  <a:cubicBezTo>
                    <a:pt x="233005" y="267192"/>
                    <a:pt x="217698" y="275747"/>
                    <a:pt x="195588" y="286935"/>
                  </a:cubicBezTo>
                  <a:cubicBezTo>
                    <a:pt x="175179" y="298123"/>
                    <a:pt x="142865" y="311943"/>
                    <a:pt x="142865" y="324447"/>
                  </a:cubicBezTo>
                  <a:cubicBezTo>
                    <a:pt x="142865" y="337609"/>
                    <a:pt x="173478" y="352745"/>
                    <a:pt x="197289" y="363933"/>
                  </a:cubicBezTo>
                  <a:cubicBezTo>
                    <a:pt x="221100" y="374463"/>
                    <a:pt x="248312" y="382360"/>
                    <a:pt x="280627" y="390916"/>
                  </a:cubicBezTo>
                  <a:cubicBezTo>
                    <a:pt x="318044" y="400787"/>
                    <a:pt x="357161" y="408026"/>
                    <a:pt x="414987" y="417240"/>
                  </a:cubicBezTo>
                  <a:cubicBezTo>
                    <a:pt x="515333" y="432376"/>
                    <a:pt x="680307" y="451462"/>
                    <a:pt x="835077" y="464624"/>
                  </a:cubicBezTo>
                  <a:cubicBezTo>
                    <a:pt x="1020461" y="479760"/>
                    <a:pt x="1253466" y="488974"/>
                    <a:pt x="1450755" y="496871"/>
                  </a:cubicBezTo>
                  <a:cubicBezTo>
                    <a:pt x="1632737" y="504768"/>
                    <a:pt x="1779003" y="509375"/>
                    <a:pt x="1977993" y="512665"/>
                  </a:cubicBezTo>
                  <a:cubicBezTo>
                    <a:pt x="2233108" y="517272"/>
                    <a:pt x="2556254" y="519247"/>
                    <a:pt x="2858991" y="517930"/>
                  </a:cubicBezTo>
                  <a:cubicBezTo>
                    <a:pt x="3180436" y="516614"/>
                    <a:pt x="3512086" y="512007"/>
                    <a:pt x="3850538" y="502136"/>
                  </a:cubicBezTo>
                  <a:cubicBezTo>
                    <a:pt x="4209400" y="491606"/>
                    <a:pt x="4622687" y="475811"/>
                    <a:pt x="4954337" y="455410"/>
                  </a:cubicBezTo>
                  <a:cubicBezTo>
                    <a:pt x="5228161" y="438299"/>
                    <a:pt x="5498583" y="415266"/>
                    <a:pt x="5697572" y="392890"/>
                  </a:cubicBezTo>
                  <a:cubicBezTo>
                    <a:pt x="5838736" y="377095"/>
                    <a:pt x="5952687" y="359985"/>
                    <a:pt x="6047931" y="343532"/>
                  </a:cubicBezTo>
                  <a:cubicBezTo>
                    <a:pt x="6115961" y="331686"/>
                    <a:pt x="6166984" y="321814"/>
                    <a:pt x="6218007" y="307336"/>
                  </a:cubicBezTo>
                  <a:cubicBezTo>
                    <a:pt x="6269030" y="292858"/>
                    <a:pt x="6314951" y="277721"/>
                    <a:pt x="6357470" y="256662"/>
                  </a:cubicBezTo>
                  <a:cubicBezTo>
                    <a:pt x="6405092" y="230996"/>
                    <a:pt x="6442508" y="173740"/>
                    <a:pt x="6481626" y="162552"/>
                  </a:cubicBezTo>
                  <a:cubicBezTo>
                    <a:pt x="6496933" y="157946"/>
                    <a:pt x="6512241" y="157288"/>
                    <a:pt x="6527547" y="158604"/>
                  </a:cubicBezTo>
                  <a:cubicBezTo>
                    <a:pt x="6546256" y="160578"/>
                    <a:pt x="6573468" y="167817"/>
                    <a:pt x="6583673" y="174398"/>
                  </a:cubicBezTo>
                  <a:cubicBezTo>
                    <a:pt x="6590475" y="179005"/>
                    <a:pt x="6592176" y="186244"/>
                    <a:pt x="6590475" y="192167"/>
                  </a:cubicBezTo>
                  <a:cubicBezTo>
                    <a:pt x="6587074" y="197432"/>
                    <a:pt x="6580271" y="204013"/>
                    <a:pt x="6566664" y="207962"/>
                  </a:cubicBezTo>
                  <a:cubicBezTo>
                    <a:pt x="6551358" y="212569"/>
                    <a:pt x="6520744" y="216517"/>
                    <a:pt x="6500335" y="214543"/>
                  </a:cubicBezTo>
                  <a:cubicBezTo>
                    <a:pt x="6481626" y="212569"/>
                    <a:pt x="6456115" y="204013"/>
                    <a:pt x="6449312" y="196774"/>
                  </a:cubicBezTo>
                  <a:cubicBezTo>
                    <a:pt x="6442508" y="189535"/>
                    <a:pt x="6445910" y="177031"/>
                    <a:pt x="6457815" y="170450"/>
                  </a:cubicBezTo>
                  <a:cubicBezTo>
                    <a:pt x="6469721" y="164527"/>
                    <a:pt x="6500335" y="159262"/>
                    <a:pt x="6519043" y="158604"/>
                  </a:cubicBezTo>
                  <a:cubicBezTo>
                    <a:pt x="6534350" y="157946"/>
                    <a:pt x="6551358" y="160578"/>
                    <a:pt x="6563263" y="164527"/>
                  </a:cubicBezTo>
                  <a:cubicBezTo>
                    <a:pt x="6576869" y="169792"/>
                    <a:pt x="6592176" y="178347"/>
                    <a:pt x="6590475" y="188877"/>
                  </a:cubicBezTo>
                  <a:cubicBezTo>
                    <a:pt x="6588775" y="211252"/>
                    <a:pt x="6517343" y="263243"/>
                    <a:pt x="6461217" y="290883"/>
                  </a:cubicBezTo>
                  <a:cubicBezTo>
                    <a:pt x="6410194" y="315891"/>
                    <a:pt x="6343864" y="334318"/>
                    <a:pt x="6280936" y="350771"/>
                  </a:cubicBezTo>
                  <a:cubicBezTo>
                    <a:pt x="6221409" y="365908"/>
                    <a:pt x="6165283" y="375779"/>
                    <a:pt x="6090450" y="388283"/>
                  </a:cubicBezTo>
                  <a:cubicBezTo>
                    <a:pt x="5990104" y="404736"/>
                    <a:pt x="5871051" y="421847"/>
                    <a:pt x="5726485" y="436983"/>
                  </a:cubicBezTo>
                  <a:cubicBezTo>
                    <a:pt x="5520693" y="459359"/>
                    <a:pt x="5246869" y="482393"/>
                    <a:pt x="4967943" y="499503"/>
                  </a:cubicBezTo>
                  <a:cubicBezTo>
                    <a:pt x="4634592" y="519905"/>
                    <a:pt x="4217904" y="535699"/>
                    <a:pt x="3857342" y="546887"/>
                  </a:cubicBezTo>
                  <a:cubicBezTo>
                    <a:pt x="3515487" y="556759"/>
                    <a:pt x="3182137" y="561365"/>
                    <a:pt x="2858991" y="562682"/>
                  </a:cubicBezTo>
                  <a:cubicBezTo>
                    <a:pt x="2552853" y="564656"/>
                    <a:pt x="2270525" y="563998"/>
                    <a:pt x="1969489" y="558075"/>
                  </a:cubicBezTo>
                  <a:cubicBezTo>
                    <a:pt x="1656548" y="552152"/>
                    <a:pt x="1285781" y="542280"/>
                    <a:pt x="1015358" y="527144"/>
                  </a:cubicBezTo>
                  <a:cubicBezTo>
                    <a:pt x="812967" y="515956"/>
                    <a:pt x="612276" y="496871"/>
                    <a:pt x="491522" y="485683"/>
                  </a:cubicBezTo>
                  <a:cubicBezTo>
                    <a:pt x="428594" y="479760"/>
                    <a:pt x="394578" y="477128"/>
                    <a:pt x="346957" y="469889"/>
                  </a:cubicBezTo>
                  <a:cubicBezTo>
                    <a:pt x="295934" y="461991"/>
                    <a:pt x="233005" y="449487"/>
                    <a:pt x="192187" y="439616"/>
                  </a:cubicBezTo>
                  <a:cubicBezTo>
                    <a:pt x="161573" y="432376"/>
                    <a:pt x="141164" y="427770"/>
                    <a:pt x="117353" y="418556"/>
                  </a:cubicBezTo>
                  <a:cubicBezTo>
                    <a:pt x="88440" y="407368"/>
                    <a:pt x="56125" y="390258"/>
                    <a:pt x="37417" y="375779"/>
                  </a:cubicBezTo>
                  <a:cubicBezTo>
                    <a:pt x="18709" y="361959"/>
                    <a:pt x="5102" y="348797"/>
                    <a:pt x="1701" y="334977"/>
                  </a:cubicBezTo>
                  <a:cubicBezTo>
                    <a:pt x="0" y="320498"/>
                    <a:pt x="6803" y="303387"/>
                    <a:pt x="18709" y="290225"/>
                  </a:cubicBezTo>
                  <a:cubicBezTo>
                    <a:pt x="30614" y="277721"/>
                    <a:pt x="45921" y="269166"/>
                    <a:pt x="69732" y="258636"/>
                  </a:cubicBezTo>
                  <a:cubicBezTo>
                    <a:pt x="103747" y="243500"/>
                    <a:pt x="149668" y="225073"/>
                    <a:pt x="210895" y="211252"/>
                  </a:cubicBezTo>
                  <a:cubicBezTo>
                    <a:pt x="297634" y="191509"/>
                    <a:pt x="418389" y="178347"/>
                    <a:pt x="552750" y="161894"/>
                  </a:cubicBezTo>
                  <a:cubicBezTo>
                    <a:pt x="738133" y="138861"/>
                    <a:pt x="969438" y="111220"/>
                    <a:pt x="1221151" y="91477"/>
                  </a:cubicBezTo>
                  <a:cubicBezTo>
                    <a:pt x="1537494" y="66469"/>
                    <a:pt x="1930372" y="46726"/>
                    <a:pt x="2311343" y="32247"/>
                  </a:cubicBezTo>
                  <a:cubicBezTo>
                    <a:pt x="2726331" y="16453"/>
                    <a:pt x="3200845" y="4607"/>
                    <a:pt x="3617533" y="1974"/>
                  </a:cubicBezTo>
                  <a:cubicBezTo>
                    <a:pt x="4001907" y="0"/>
                    <a:pt x="4449209" y="6581"/>
                    <a:pt x="4721332" y="14478"/>
                  </a:cubicBezTo>
                  <a:cubicBezTo>
                    <a:pt x="4881204" y="18427"/>
                    <a:pt x="4961140" y="23034"/>
                    <a:pt x="5102304" y="31589"/>
                  </a:cubicBezTo>
                  <a:cubicBezTo>
                    <a:pt x="5285987" y="42119"/>
                    <a:pt x="5558110" y="61204"/>
                    <a:pt x="5724784" y="77657"/>
                  </a:cubicBezTo>
                  <a:cubicBezTo>
                    <a:pt x="5842138" y="89503"/>
                    <a:pt x="5939081" y="102007"/>
                    <a:pt x="6019018" y="115169"/>
                  </a:cubicBezTo>
                  <a:cubicBezTo>
                    <a:pt x="6078545" y="124382"/>
                    <a:pt x="6115961" y="131621"/>
                    <a:pt x="6166984" y="142809"/>
                  </a:cubicBezTo>
                  <a:cubicBezTo>
                    <a:pt x="6224810" y="155971"/>
                    <a:pt x="6320053" y="177689"/>
                    <a:pt x="6347266" y="190851"/>
                  </a:cubicBezTo>
                  <a:cubicBezTo>
                    <a:pt x="6359171" y="197432"/>
                    <a:pt x="6364273" y="202039"/>
                    <a:pt x="6364273" y="207962"/>
                  </a:cubicBezTo>
                  <a:cubicBezTo>
                    <a:pt x="6364273" y="213227"/>
                    <a:pt x="6357470" y="220466"/>
                    <a:pt x="6348966" y="224415"/>
                  </a:cubicBezTo>
                  <a:cubicBezTo>
                    <a:pt x="6338762" y="229021"/>
                    <a:pt x="6321754" y="232312"/>
                    <a:pt x="6308148" y="233628"/>
                  </a:cubicBezTo>
                  <a:cubicBezTo>
                    <a:pt x="6292841" y="234286"/>
                    <a:pt x="6262227" y="229021"/>
                    <a:pt x="6262227" y="229021"/>
                  </a:cubicBezTo>
                </a:path>
              </a:pathLst>
            </a:custGeom>
            <a:solidFill>
              <a:srgbClr val="FA3A2F"/>
            </a:solidFill>
            <a:ln cap="sq">
              <a:noFill/>
              <a:prstDash val="solid"/>
              <a:miter/>
            </a:ln>
          </p:spPr>
        </p:sp>
      </p:grpSp>
      <p:sp>
        <p:nvSpPr>
          <p:cNvPr name="Freeform 13" id="13"/>
          <p:cNvSpPr/>
          <p:nvPr/>
        </p:nvSpPr>
        <p:spPr>
          <a:xfrm flipH="false" flipV="false" rot="0">
            <a:off x="1724025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7950739">
            <a:off x="-118856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63171"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918646" y="2413889"/>
            <a:ext cx="9197914" cy="6001639"/>
          </a:xfrm>
          <a:custGeom>
            <a:avLst/>
            <a:gdLst/>
            <a:ahLst/>
            <a:cxnLst/>
            <a:rect r="r" b="b" t="t" l="l"/>
            <a:pathLst>
              <a:path h="6001639" w="9197914">
                <a:moveTo>
                  <a:pt x="0" y="0"/>
                </a:moveTo>
                <a:lnTo>
                  <a:pt x="9197914" y="0"/>
                </a:lnTo>
                <a:lnTo>
                  <a:pt x="9197914" y="6001638"/>
                </a:lnTo>
                <a:lnTo>
                  <a:pt x="0" y="6001638"/>
                </a:lnTo>
                <a:lnTo>
                  <a:pt x="0" y="0"/>
                </a:lnTo>
                <a:close/>
              </a:path>
            </a:pathLst>
          </a:custGeom>
          <a:blipFill>
            <a:blip r:embed="rId3"/>
            <a:stretch>
              <a:fillRect l="0" t="0" r="0" b="0"/>
            </a:stretch>
          </a:blipFill>
        </p:spPr>
      </p:sp>
      <p:sp>
        <p:nvSpPr>
          <p:cNvPr name="TextBox 6" id="6"/>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End Game </a:t>
            </a:r>
          </a:p>
        </p:txBody>
      </p:sp>
      <p:sp>
        <p:nvSpPr>
          <p:cNvPr name="TextBox 7" id="7"/>
          <p:cNvSpPr txBox="true"/>
          <p:nvPr/>
        </p:nvSpPr>
        <p:spPr>
          <a:xfrm rot="0">
            <a:off x="11427448" y="2832823"/>
            <a:ext cx="5831852" cy="850792"/>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Libre Franklin Bold"/>
                <a:ea typeface="Libre Franklin Bold"/>
                <a:cs typeface="Libre Franklin Bold"/>
                <a:sym typeface="Libre Franklin Bold"/>
              </a:rPr>
              <a:t>Alert players that game has ended</a:t>
            </a:r>
          </a:p>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Move on to discard phase</a:t>
            </a:r>
          </a:p>
        </p:txBody>
      </p:sp>
      <p:sp>
        <p:nvSpPr>
          <p:cNvPr name="Freeform 8" id="8"/>
          <p:cNvSpPr/>
          <p:nvPr/>
        </p:nvSpPr>
        <p:spPr>
          <a:xfrm flipH="false" flipV="false" rot="0">
            <a:off x="9525"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660884"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1719413" y="4856494"/>
            <a:ext cx="5247921" cy="2993011"/>
          </a:xfrm>
          <a:prstGeom prst="rect">
            <a:avLst/>
          </a:prstGeom>
        </p:spPr>
        <p:txBody>
          <a:bodyPr anchor="t" rtlCol="false" tIns="0" lIns="0" bIns="0" rIns="0">
            <a:spAutoFit/>
          </a:bodyPr>
          <a:lstStyle/>
          <a:p>
            <a:pPr algn="l">
              <a:lnSpc>
                <a:spcPts val="3489"/>
              </a:lnSpc>
            </a:pPr>
            <a:r>
              <a:rPr lang="en-US" sz="2492" b="true">
                <a:solidFill>
                  <a:srgbClr val="000000"/>
                </a:solidFill>
                <a:latin typeface="Libre Franklin Bold"/>
                <a:ea typeface="Libre Franklin Bold"/>
                <a:cs typeface="Libre Franklin Bold"/>
                <a:sym typeface="Libre Franklin Bold"/>
              </a:rPr>
              <a:t>🧠  Nielsen’s Heuristics:</a:t>
            </a:r>
          </a:p>
          <a:p>
            <a:pPr algn="l">
              <a:lnSpc>
                <a:spcPts val="3489"/>
              </a:lnSpc>
            </a:pPr>
            <a:r>
              <a:rPr lang="en-US" sz="2492" b="true">
                <a:solidFill>
                  <a:srgbClr val="000000"/>
                </a:solidFill>
                <a:latin typeface="Libre Franklin Bold"/>
                <a:ea typeface="Libre Franklin Bold"/>
                <a:cs typeface="Libre Franklin Bold"/>
                <a:sym typeface="Libre Franklin Bold"/>
              </a:rPr>
              <a:t>1️⃣ Visibility of System Status</a:t>
            </a:r>
          </a:p>
          <a:p>
            <a:pPr algn="l">
              <a:lnSpc>
                <a:spcPts val="3489"/>
              </a:lnSpc>
              <a:spcBef>
                <a:spcPct val="0"/>
              </a:spcBef>
            </a:pPr>
            <a:r>
              <a:rPr lang="en-US" b="true" sz="2492">
                <a:solidFill>
                  <a:srgbClr val="000000"/>
                </a:solidFill>
                <a:latin typeface="Libre Franklin Bold"/>
                <a:ea typeface="Libre Franklin Bold"/>
                <a:cs typeface="Libre Franklin Bold"/>
                <a:sym typeface="Libre Franklin Bold"/>
              </a:rPr>
              <a:t>5️⃣  Error Prevention</a:t>
            </a:r>
          </a:p>
          <a:p>
            <a:pPr algn="l">
              <a:lnSpc>
                <a:spcPts val="3489"/>
              </a:lnSpc>
              <a:spcBef>
                <a:spcPct val="0"/>
              </a:spcBef>
            </a:pPr>
            <a:r>
              <a:rPr lang="en-US" b="true" sz="2492">
                <a:solidFill>
                  <a:srgbClr val="000000"/>
                </a:solidFill>
                <a:latin typeface="Libre Franklin Bold"/>
                <a:ea typeface="Libre Franklin Bold"/>
                <a:cs typeface="Libre Franklin Bold"/>
                <a:sym typeface="Libre Franklin Bold"/>
              </a:rPr>
              <a:t>6️⃣ Recognition Rather Than Recall</a:t>
            </a:r>
          </a:p>
          <a:p>
            <a:pPr algn="l">
              <a:lnSpc>
                <a:spcPts val="3489"/>
              </a:lnSpc>
              <a:spcBef>
                <a:spcPct val="0"/>
              </a:spcBef>
            </a:pPr>
            <a:r>
              <a:rPr lang="en-US" b="true" sz="2492">
                <a:solidFill>
                  <a:srgbClr val="000000"/>
                </a:solidFill>
                <a:latin typeface="Libre Franklin Bold"/>
                <a:ea typeface="Libre Franklin Bold"/>
                <a:cs typeface="Libre Franklin Bold"/>
                <a:sym typeface="Libre Franklin Bold"/>
              </a:rPr>
              <a:t>9️⃣ Help Users Recognize, Diagnose, and Recover from Errors</a:t>
            </a:r>
          </a:p>
        </p:txBody>
      </p:sp>
      <p:sp>
        <p:nvSpPr>
          <p:cNvPr name="AutoShape 11" id="11"/>
          <p:cNvSpPr/>
          <p:nvPr/>
        </p:nvSpPr>
        <p:spPr>
          <a:xfrm>
            <a:off x="11719413" y="4455709"/>
            <a:ext cx="547910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69448" y="2927395"/>
            <a:ext cx="8331411" cy="5300301"/>
          </a:xfrm>
          <a:custGeom>
            <a:avLst/>
            <a:gdLst/>
            <a:ahLst/>
            <a:cxnLst/>
            <a:rect r="r" b="b" t="t" l="l"/>
            <a:pathLst>
              <a:path h="5300301" w="8331411">
                <a:moveTo>
                  <a:pt x="0" y="0"/>
                </a:moveTo>
                <a:lnTo>
                  <a:pt x="8331411" y="0"/>
                </a:lnTo>
                <a:lnTo>
                  <a:pt x="8331411" y="5300302"/>
                </a:lnTo>
                <a:lnTo>
                  <a:pt x="0" y="5300302"/>
                </a:lnTo>
                <a:lnTo>
                  <a:pt x="0" y="0"/>
                </a:lnTo>
                <a:close/>
              </a:path>
            </a:pathLst>
          </a:custGeom>
          <a:blipFill>
            <a:blip r:embed="rId3"/>
            <a:stretch>
              <a:fillRect l="0" t="0" r="0" b="0"/>
            </a:stretch>
          </a:blipFill>
        </p:spPr>
      </p:sp>
      <p:sp>
        <p:nvSpPr>
          <p:cNvPr name="TextBox 6" id="6"/>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End Game </a:t>
            </a:r>
          </a:p>
        </p:txBody>
      </p:sp>
      <p:sp>
        <p:nvSpPr>
          <p:cNvPr name="TextBox 7" id="7"/>
          <p:cNvSpPr txBox="true"/>
          <p:nvPr/>
        </p:nvSpPr>
        <p:spPr>
          <a:xfrm rot="0">
            <a:off x="10532161" y="3346833"/>
            <a:ext cx="6727139" cy="1289050"/>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Libre Franklin Bold"/>
                <a:ea typeface="Libre Franklin Bold"/>
                <a:cs typeface="Libre Franklin Bold"/>
                <a:sym typeface="Libre Franklin Bold"/>
              </a:rPr>
              <a:t>Players each discard two cards</a:t>
            </a:r>
          </a:p>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Uses same input format as previous input cases</a:t>
            </a:r>
          </a:p>
        </p:txBody>
      </p:sp>
      <p:sp>
        <p:nvSpPr>
          <p:cNvPr name="Freeform 8" id="8"/>
          <p:cNvSpPr/>
          <p:nvPr/>
        </p:nvSpPr>
        <p:spPr>
          <a:xfrm flipH="false" flipV="false" rot="0">
            <a:off x="9525"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660884"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738964" y="5539446"/>
            <a:ext cx="5247921" cy="1699491"/>
          </a:xfrm>
          <a:prstGeom prst="rect">
            <a:avLst/>
          </a:prstGeom>
        </p:spPr>
        <p:txBody>
          <a:bodyPr anchor="t" rtlCol="false" tIns="0" lIns="0" bIns="0" rIns="0">
            <a:spAutoFit/>
          </a:bodyPr>
          <a:lstStyle/>
          <a:p>
            <a:pPr algn="l">
              <a:lnSpc>
                <a:spcPts val="3489"/>
              </a:lnSpc>
            </a:pPr>
            <a:r>
              <a:rPr lang="en-US" sz="2492" b="true">
                <a:solidFill>
                  <a:srgbClr val="000000"/>
                </a:solidFill>
                <a:latin typeface="Libre Franklin Bold"/>
                <a:ea typeface="Libre Franklin Bold"/>
                <a:cs typeface="Libre Franklin Bold"/>
                <a:sym typeface="Libre Franklin Bold"/>
              </a:rPr>
              <a:t>🧠  Nielsen’s Heuristics:</a:t>
            </a:r>
          </a:p>
          <a:p>
            <a:pPr algn="l">
              <a:lnSpc>
                <a:spcPts val="3489"/>
              </a:lnSpc>
            </a:pPr>
            <a:r>
              <a:rPr lang="en-US" sz="2492" b="true">
                <a:solidFill>
                  <a:srgbClr val="000000"/>
                </a:solidFill>
                <a:latin typeface="Libre Franklin Bold"/>
                <a:ea typeface="Libre Franklin Bold"/>
                <a:cs typeface="Libre Franklin Bold"/>
                <a:sym typeface="Libre Franklin Bold"/>
              </a:rPr>
              <a:t>4️⃣ Consistency and Standards</a:t>
            </a:r>
          </a:p>
          <a:p>
            <a:pPr algn="l">
              <a:lnSpc>
                <a:spcPts val="3489"/>
              </a:lnSpc>
              <a:spcBef>
                <a:spcPct val="0"/>
              </a:spcBef>
            </a:pPr>
            <a:r>
              <a:rPr lang="en-US" b="true" sz="2492">
                <a:solidFill>
                  <a:srgbClr val="000000"/>
                </a:solidFill>
                <a:latin typeface="Libre Franklin Bold"/>
                <a:ea typeface="Libre Franklin Bold"/>
                <a:cs typeface="Libre Franklin Bold"/>
                <a:sym typeface="Libre Franklin Bold"/>
              </a:rPr>
              <a:t>6️⃣ Recognition Rather Than Recall</a:t>
            </a:r>
          </a:p>
          <a:p>
            <a:pPr algn="l">
              <a:lnSpc>
                <a:spcPts val="3489"/>
              </a:lnSpc>
              <a:spcBef>
                <a:spcPct val="0"/>
              </a:spcBef>
            </a:pPr>
          </a:p>
        </p:txBody>
      </p:sp>
      <p:sp>
        <p:nvSpPr>
          <p:cNvPr name="AutoShape 11" id="11"/>
          <p:cNvSpPr/>
          <p:nvPr/>
        </p:nvSpPr>
        <p:spPr>
          <a:xfrm>
            <a:off x="10738964" y="5106714"/>
            <a:ext cx="547910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098520" y="823634"/>
            <a:ext cx="3807399" cy="8677833"/>
          </a:xfrm>
          <a:custGeom>
            <a:avLst/>
            <a:gdLst/>
            <a:ahLst/>
            <a:cxnLst/>
            <a:rect r="r" b="b" t="t" l="l"/>
            <a:pathLst>
              <a:path h="8677833" w="3807399">
                <a:moveTo>
                  <a:pt x="0" y="0"/>
                </a:moveTo>
                <a:lnTo>
                  <a:pt x="3807400" y="0"/>
                </a:lnTo>
                <a:lnTo>
                  <a:pt x="3807400" y="8677832"/>
                </a:lnTo>
                <a:lnTo>
                  <a:pt x="0" y="8677832"/>
                </a:lnTo>
                <a:lnTo>
                  <a:pt x="0" y="0"/>
                </a:lnTo>
                <a:close/>
              </a:path>
            </a:pathLst>
          </a:custGeom>
          <a:blipFill>
            <a:blip r:embed="rId3"/>
            <a:stretch>
              <a:fillRect l="0" t="0" r="0" b="0"/>
            </a:stretch>
          </a:blipFill>
        </p:spPr>
      </p:sp>
      <p:sp>
        <p:nvSpPr>
          <p:cNvPr name="TextBox 6" id="6"/>
          <p:cNvSpPr txBox="true"/>
          <p:nvPr/>
        </p:nvSpPr>
        <p:spPr>
          <a:xfrm rot="0">
            <a:off x="2670424" y="1171575"/>
            <a:ext cx="5192043"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End Game </a:t>
            </a:r>
          </a:p>
        </p:txBody>
      </p:sp>
      <p:sp>
        <p:nvSpPr>
          <p:cNvPr name="TextBox 7" id="7"/>
          <p:cNvSpPr txBox="true"/>
          <p:nvPr/>
        </p:nvSpPr>
        <p:spPr>
          <a:xfrm rot="0">
            <a:off x="3416993" y="3207747"/>
            <a:ext cx="5926564" cy="85090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Display final hands and collections for each player</a:t>
            </a:r>
          </a:p>
        </p:txBody>
      </p:sp>
      <p:sp>
        <p:nvSpPr>
          <p:cNvPr name="Freeform 8" id="8"/>
          <p:cNvSpPr/>
          <p:nvPr/>
        </p:nvSpPr>
        <p:spPr>
          <a:xfrm flipH="false" flipV="false" rot="0">
            <a:off x="9525"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660884"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683758" y="5286720"/>
            <a:ext cx="6101590" cy="2324818"/>
          </a:xfrm>
          <a:prstGeom prst="rect">
            <a:avLst/>
          </a:prstGeom>
        </p:spPr>
        <p:txBody>
          <a:bodyPr anchor="t" rtlCol="false" tIns="0" lIns="0" bIns="0" rIns="0">
            <a:spAutoFit/>
          </a:bodyPr>
          <a:lstStyle/>
          <a:p>
            <a:pPr algn="l">
              <a:lnSpc>
                <a:spcPts val="3796"/>
              </a:lnSpc>
            </a:pPr>
            <a:r>
              <a:rPr lang="en-US" sz="2712" b="true">
                <a:solidFill>
                  <a:srgbClr val="000000"/>
                </a:solidFill>
                <a:latin typeface="Libre Franklin Bold"/>
                <a:ea typeface="Libre Franklin Bold"/>
                <a:cs typeface="Libre Franklin Bold"/>
                <a:sym typeface="Libre Franklin Bold"/>
              </a:rPr>
              <a:t>🧠  Nielsen’s Heuristics:</a:t>
            </a:r>
          </a:p>
          <a:p>
            <a:pPr algn="l">
              <a:lnSpc>
                <a:spcPts val="3796"/>
              </a:lnSpc>
            </a:pPr>
            <a:r>
              <a:rPr lang="en-US" sz="2712" b="true">
                <a:solidFill>
                  <a:srgbClr val="000000"/>
                </a:solidFill>
                <a:latin typeface="Libre Franklin Bold"/>
                <a:ea typeface="Libre Franklin Bold"/>
                <a:cs typeface="Libre Franklin Bold"/>
                <a:sym typeface="Libre Franklin Bold"/>
              </a:rPr>
              <a:t>1️⃣ Visibility of System Status</a:t>
            </a:r>
          </a:p>
          <a:p>
            <a:pPr algn="l">
              <a:lnSpc>
                <a:spcPts val="3796"/>
              </a:lnSpc>
              <a:spcBef>
                <a:spcPct val="0"/>
              </a:spcBef>
            </a:pPr>
            <a:r>
              <a:rPr lang="en-US" b="true" sz="2712">
                <a:solidFill>
                  <a:srgbClr val="000000"/>
                </a:solidFill>
                <a:latin typeface="Libre Franklin Bold"/>
                <a:ea typeface="Libre Franklin Bold"/>
                <a:cs typeface="Libre Franklin Bold"/>
                <a:sym typeface="Libre Franklin Bold"/>
              </a:rPr>
              <a:t>4️⃣ Consistency and Standards</a:t>
            </a:r>
          </a:p>
          <a:p>
            <a:pPr algn="l">
              <a:lnSpc>
                <a:spcPts val="3796"/>
              </a:lnSpc>
              <a:spcBef>
                <a:spcPct val="0"/>
              </a:spcBef>
            </a:pPr>
            <a:r>
              <a:rPr lang="en-US" b="true" sz="2712">
                <a:solidFill>
                  <a:srgbClr val="000000"/>
                </a:solidFill>
                <a:latin typeface="Libre Franklin Bold"/>
                <a:ea typeface="Libre Franklin Bold"/>
                <a:cs typeface="Libre Franklin Bold"/>
                <a:sym typeface="Libre Franklin Bold"/>
              </a:rPr>
              <a:t>6️⃣ Recognition Rather Than Recall</a:t>
            </a:r>
          </a:p>
          <a:p>
            <a:pPr algn="l">
              <a:lnSpc>
                <a:spcPts val="3796"/>
              </a:lnSpc>
              <a:spcBef>
                <a:spcPct val="0"/>
              </a:spcBef>
            </a:pPr>
            <a:r>
              <a:rPr lang="en-US" b="true" sz="2712">
                <a:solidFill>
                  <a:srgbClr val="000000"/>
                </a:solidFill>
                <a:latin typeface="Libre Franklin Bold"/>
                <a:ea typeface="Libre Franklin Bold"/>
                <a:cs typeface="Libre Franklin Bold"/>
                <a:sym typeface="Libre Franklin Bold"/>
              </a:rPr>
              <a:t>8️⃣ Aesthetic and Minimalist Design</a:t>
            </a:r>
          </a:p>
        </p:txBody>
      </p:sp>
      <p:sp>
        <p:nvSpPr>
          <p:cNvPr name="AutoShape 11" id="11"/>
          <p:cNvSpPr/>
          <p:nvPr/>
        </p:nvSpPr>
        <p:spPr>
          <a:xfrm>
            <a:off x="3416993" y="4696496"/>
            <a:ext cx="547910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423764" y="2216973"/>
            <a:ext cx="4788786" cy="7041327"/>
          </a:xfrm>
          <a:custGeom>
            <a:avLst/>
            <a:gdLst/>
            <a:ahLst/>
            <a:cxnLst/>
            <a:rect r="r" b="b" t="t" l="l"/>
            <a:pathLst>
              <a:path h="7041327" w="4788786">
                <a:moveTo>
                  <a:pt x="0" y="0"/>
                </a:moveTo>
                <a:lnTo>
                  <a:pt x="4788786" y="0"/>
                </a:lnTo>
                <a:lnTo>
                  <a:pt x="4788786" y="7041327"/>
                </a:lnTo>
                <a:lnTo>
                  <a:pt x="0" y="7041327"/>
                </a:lnTo>
                <a:lnTo>
                  <a:pt x="0" y="0"/>
                </a:lnTo>
                <a:close/>
              </a:path>
            </a:pathLst>
          </a:custGeom>
          <a:blipFill>
            <a:blip r:embed="rId3"/>
            <a:stretch>
              <a:fillRect l="0" t="-10000" r="0" b="0"/>
            </a:stretch>
          </a:blipFill>
        </p:spPr>
      </p:sp>
      <p:sp>
        <p:nvSpPr>
          <p:cNvPr name="TextBox 6" id="6"/>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End Game </a:t>
            </a:r>
          </a:p>
        </p:txBody>
      </p:sp>
      <p:sp>
        <p:nvSpPr>
          <p:cNvPr name="TextBox 7" id="7"/>
          <p:cNvSpPr txBox="true"/>
          <p:nvPr/>
        </p:nvSpPr>
        <p:spPr>
          <a:xfrm rot="0">
            <a:off x="2566921" y="3406006"/>
            <a:ext cx="6763562" cy="850792"/>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Libre Franklin Bold"/>
                <a:ea typeface="Libre Franklin Bold"/>
                <a:cs typeface="Libre Franklin Bold"/>
                <a:sym typeface="Libre Franklin Bold"/>
              </a:rPr>
              <a:t>Display scores for that game</a:t>
            </a:r>
          </a:p>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Display cumulative wins across all games</a:t>
            </a:r>
          </a:p>
        </p:txBody>
      </p:sp>
      <p:sp>
        <p:nvSpPr>
          <p:cNvPr name="Freeform 8" id="8"/>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897907" y="5307400"/>
            <a:ext cx="6101590" cy="1855602"/>
          </a:xfrm>
          <a:prstGeom prst="rect">
            <a:avLst/>
          </a:prstGeom>
        </p:spPr>
        <p:txBody>
          <a:bodyPr anchor="t" rtlCol="false" tIns="0" lIns="0" bIns="0" rIns="0">
            <a:spAutoFit/>
          </a:bodyPr>
          <a:lstStyle/>
          <a:p>
            <a:pPr algn="l">
              <a:lnSpc>
                <a:spcPts val="3796"/>
              </a:lnSpc>
            </a:pPr>
            <a:r>
              <a:rPr lang="en-US" sz="2712" b="true">
                <a:solidFill>
                  <a:srgbClr val="000000"/>
                </a:solidFill>
                <a:latin typeface="Libre Franklin Bold"/>
                <a:ea typeface="Libre Franklin Bold"/>
                <a:cs typeface="Libre Franklin Bold"/>
                <a:sym typeface="Libre Franklin Bold"/>
              </a:rPr>
              <a:t>🧠  Nielsen’s Heuristics:</a:t>
            </a:r>
          </a:p>
          <a:p>
            <a:pPr algn="l">
              <a:lnSpc>
                <a:spcPts val="3796"/>
              </a:lnSpc>
            </a:pPr>
            <a:r>
              <a:rPr lang="en-US" sz="2712" b="true">
                <a:solidFill>
                  <a:srgbClr val="000000"/>
                </a:solidFill>
                <a:latin typeface="Libre Franklin Bold"/>
                <a:ea typeface="Libre Franklin Bold"/>
                <a:cs typeface="Libre Franklin Bold"/>
                <a:sym typeface="Libre Franklin Bold"/>
              </a:rPr>
              <a:t>1️⃣ Visibility of System Status</a:t>
            </a:r>
          </a:p>
          <a:p>
            <a:pPr algn="l">
              <a:lnSpc>
                <a:spcPts val="3796"/>
              </a:lnSpc>
              <a:spcBef>
                <a:spcPct val="0"/>
              </a:spcBef>
            </a:pPr>
            <a:r>
              <a:rPr lang="en-US" b="true" sz="2712">
                <a:solidFill>
                  <a:srgbClr val="000000"/>
                </a:solidFill>
                <a:latin typeface="Libre Franklin Bold"/>
                <a:ea typeface="Libre Franklin Bold"/>
                <a:cs typeface="Libre Franklin Bold"/>
                <a:sym typeface="Libre Franklin Bold"/>
              </a:rPr>
              <a:t>4️⃣ Consistency and Standards</a:t>
            </a:r>
          </a:p>
          <a:p>
            <a:pPr algn="l">
              <a:lnSpc>
                <a:spcPts val="3796"/>
              </a:lnSpc>
              <a:spcBef>
                <a:spcPct val="0"/>
              </a:spcBef>
            </a:pPr>
            <a:r>
              <a:rPr lang="en-US" b="true" sz="2712">
                <a:solidFill>
                  <a:srgbClr val="000000"/>
                </a:solidFill>
                <a:latin typeface="Libre Franklin Bold"/>
                <a:ea typeface="Libre Franklin Bold"/>
                <a:cs typeface="Libre Franklin Bold"/>
                <a:sym typeface="Libre Franklin Bold"/>
              </a:rPr>
              <a:t>6️⃣ Recognition Rather Than Recall</a:t>
            </a:r>
          </a:p>
        </p:txBody>
      </p:sp>
      <p:sp>
        <p:nvSpPr>
          <p:cNvPr name="AutoShape 11" id="11"/>
          <p:cNvSpPr/>
          <p:nvPr/>
        </p:nvSpPr>
        <p:spPr>
          <a:xfrm>
            <a:off x="2897907" y="4896967"/>
            <a:ext cx="547910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360498" y="2456211"/>
            <a:ext cx="4950251" cy="5308580"/>
          </a:xfrm>
          <a:custGeom>
            <a:avLst/>
            <a:gdLst/>
            <a:ahLst/>
            <a:cxnLst/>
            <a:rect r="r" b="b" t="t" l="l"/>
            <a:pathLst>
              <a:path h="5308580" w="4950251">
                <a:moveTo>
                  <a:pt x="0" y="0"/>
                </a:moveTo>
                <a:lnTo>
                  <a:pt x="4950251" y="0"/>
                </a:lnTo>
                <a:lnTo>
                  <a:pt x="4950251" y="5308580"/>
                </a:lnTo>
                <a:lnTo>
                  <a:pt x="0" y="5308580"/>
                </a:lnTo>
                <a:lnTo>
                  <a:pt x="0" y="0"/>
                </a:lnTo>
                <a:close/>
              </a:path>
            </a:pathLst>
          </a:custGeom>
          <a:blipFill>
            <a:blip r:embed="rId3"/>
            <a:stretch>
              <a:fillRect l="0" t="0" r="0" b="0"/>
            </a:stretch>
          </a:blipFill>
        </p:spPr>
      </p:sp>
      <p:sp>
        <p:nvSpPr>
          <p:cNvPr name="Freeform 6" id="6"/>
          <p:cNvSpPr/>
          <p:nvPr/>
        </p:nvSpPr>
        <p:spPr>
          <a:xfrm flipH="false" flipV="false" rot="0">
            <a:off x="4593219" y="4236751"/>
            <a:ext cx="2099066" cy="614454"/>
          </a:xfrm>
          <a:custGeom>
            <a:avLst/>
            <a:gdLst/>
            <a:ahLst/>
            <a:cxnLst/>
            <a:rect r="r" b="b" t="t" l="l"/>
            <a:pathLst>
              <a:path h="614454" w="2099066">
                <a:moveTo>
                  <a:pt x="0" y="0"/>
                </a:moveTo>
                <a:lnTo>
                  <a:pt x="2099066" y="0"/>
                </a:lnTo>
                <a:lnTo>
                  <a:pt x="2099066" y="614454"/>
                </a:lnTo>
                <a:lnTo>
                  <a:pt x="0" y="614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56716" y="2367326"/>
            <a:ext cx="4695731" cy="5509791"/>
          </a:xfrm>
          <a:custGeom>
            <a:avLst/>
            <a:gdLst/>
            <a:ahLst/>
            <a:cxnLst/>
            <a:rect r="r" b="b" t="t" l="l"/>
            <a:pathLst>
              <a:path h="5509791" w="4695731">
                <a:moveTo>
                  <a:pt x="0" y="0"/>
                </a:moveTo>
                <a:lnTo>
                  <a:pt x="4695732" y="0"/>
                </a:lnTo>
                <a:lnTo>
                  <a:pt x="4695732" y="5509791"/>
                </a:lnTo>
                <a:lnTo>
                  <a:pt x="0" y="5509791"/>
                </a:lnTo>
                <a:lnTo>
                  <a:pt x="0" y="0"/>
                </a:lnTo>
                <a:close/>
              </a:path>
            </a:pathLst>
          </a:custGeom>
          <a:blipFill>
            <a:blip r:embed="rId6"/>
            <a:stretch>
              <a:fillRect l="0" t="0" r="0" b="0"/>
            </a:stretch>
          </a:blipFill>
        </p:spPr>
      </p:sp>
      <p:sp>
        <p:nvSpPr>
          <p:cNvPr name="TextBox 8" id="8"/>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End Game</a:t>
            </a:r>
            <a:r>
              <a:rPr lang="en-US" b="true" sz="6199">
                <a:solidFill>
                  <a:srgbClr val="303030"/>
                </a:solidFill>
                <a:latin typeface="Libre Franklin Heavy"/>
                <a:ea typeface="Libre Franklin Heavy"/>
                <a:cs typeface="Libre Franklin Heavy"/>
                <a:sym typeface="Libre Franklin Heavy"/>
              </a:rPr>
              <a:t> </a:t>
            </a:r>
          </a:p>
        </p:txBody>
      </p:sp>
      <p:sp>
        <p:nvSpPr>
          <p:cNvPr name="TextBox 9" id="9"/>
          <p:cNvSpPr txBox="true"/>
          <p:nvPr/>
        </p:nvSpPr>
        <p:spPr>
          <a:xfrm rot="0">
            <a:off x="3947015" y="8212754"/>
            <a:ext cx="5490540" cy="850792"/>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Libre Franklin Bold"/>
                <a:ea typeface="Libre Franklin Bold"/>
                <a:cs typeface="Libre Franklin Bold"/>
                <a:sym typeface="Libre Franklin Bold"/>
              </a:rPr>
              <a:t>Ask to play again</a:t>
            </a:r>
          </a:p>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Option to play with same players</a:t>
            </a:r>
          </a:p>
        </p:txBody>
      </p:sp>
      <p:sp>
        <p:nvSpPr>
          <p:cNvPr name="Freeform 10" id="10"/>
          <p:cNvSpPr/>
          <p:nvPr/>
        </p:nvSpPr>
        <p:spPr>
          <a:xfrm flipH="false" flipV="false" rot="0">
            <a:off x="7402114" y="4429461"/>
            <a:ext cx="908635" cy="802903"/>
          </a:xfrm>
          <a:custGeom>
            <a:avLst/>
            <a:gdLst/>
            <a:ahLst/>
            <a:cxnLst/>
            <a:rect r="r" b="b" t="t" l="l"/>
            <a:pathLst>
              <a:path h="802903" w="908635">
                <a:moveTo>
                  <a:pt x="0" y="0"/>
                </a:moveTo>
                <a:lnTo>
                  <a:pt x="908635" y="0"/>
                </a:lnTo>
                <a:lnTo>
                  <a:pt x="908635" y="802903"/>
                </a:lnTo>
                <a:lnTo>
                  <a:pt x="0" y="8029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4309373" y="4111393"/>
            <a:ext cx="943075" cy="833335"/>
          </a:xfrm>
          <a:custGeom>
            <a:avLst/>
            <a:gdLst/>
            <a:ahLst/>
            <a:cxnLst/>
            <a:rect r="r" b="b" t="t" l="l"/>
            <a:pathLst>
              <a:path h="833335" w="943075">
                <a:moveTo>
                  <a:pt x="0" y="0"/>
                </a:moveTo>
                <a:lnTo>
                  <a:pt x="943075" y="0"/>
                </a:lnTo>
                <a:lnTo>
                  <a:pt x="943075" y="833335"/>
                </a:lnTo>
                <a:lnTo>
                  <a:pt x="0" y="833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10556716" y="8018001"/>
            <a:ext cx="4585213" cy="1240299"/>
          </a:xfrm>
          <a:prstGeom prst="rect">
            <a:avLst/>
          </a:prstGeom>
        </p:spPr>
        <p:txBody>
          <a:bodyPr anchor="t" rtlCol="false" tIns="0" lIns="0" bIns="0" rIns="0">
            <a:spAutoFit/>
          </a:bodyPr>
          <a:lstStyle/>
          <a:p>
            <a:pPr algn="l">
              <a:lnSpc>
                <a:spcPts val="2524"/>
              </a:lnSpc>
            </a:pPr>
            <a:r>
              <a:rPr lang="en-US" sz="1803" b="true">
                <a:solidFill>
                  <a:srgbClr val="000000"/>
                </a:solidFill>
                <a:latin typeface="Libre Franklin Bold"/>
                <a:ea typeface="Libre Franklin Bold"/>
                <a:cs typeface="Libre Franklin Bold"/>
                <a:sym typeface="Libre Franklin Bold"/>
              </a:rPr>
              <a:t>🧠  Nielsen’s Heuristics:</a:t>
            </a:r>
          </a:p>
          <a:p>
            <a:pPr algn="l">
              <a:lnSpc>
                <a:spcPts val="2524"/>
              </a:lnSpc>
            </a:pPr>
            <a:r>
              <a:rPr lang="en-US" sz="1803" b="true">
                <a:solidFill>
                  <a:srgbClr val="000000"/>
                </a:solidFill>
                <a:latin typeface="Libre Franklin Bold"/>
                <a:ea typeface="Libre Franklin Bold"/>
                <a:cs typeface="Libre Franklin Bold"/>
                <a:sym typeface="Libre Franklin Bold"/>
              </a:rPr>
              <a:t>1️⃣ Visibility of System Status</a:t>
            </a:r>
          </a:p>
          <a:p>
            <a:pPr algn="l">
              <a:lnSpc>
                <a:spcPts val="2524"/>
              </a:lnSpc>
              <a:spcBef>
                <a:spcPct val="0"/>
              </a:spcBef>
            </a:pPr>
            <a:r>
              <a:rPr lang="en-US" b="true" sz="1803">
                <a:solidFill>
                  <a:srgbClr val="000000"/>
                </a:solidFill>
                <a:latin typeface="Libre Franklin Bold"/>
                <a:ea typeface="Libre Franklin Bold"/>
                <a:cs typeface="Libre Franklin Bold"/>
                <a:sym typeface="Libre Franklin Bold"/>
              </a:rPr>
              <a:t>3</a:t>
            </a:r>
            <a:r>
              <a:rPr lang="en-US" b="true" sz="1803">
                <a:solidFill>
                  <a:srgbClr val="000000"/>
                </a:solidFill>
                <a:latin typeface="Libre Franklin Bold"/>
                <a:ea typeface="Libre Franklin Bold"/>
                <a:cs typeface="Libre Franklin Bold"/>
                <a:sym typeface="Libre Franklin Bold"/>
              </a:rPr>
              <a:t>️⃣ User Control and Freedom</a:t>
            </a:r>
          </a:p>
          <a:p>
            <a:pPr algn="l">
              <a:lnSpc>
                <a:spcPts val="2524"/>
              </a:lnSpc>
              <a:spcBef>
                <a:spcPct val="0"/>
              </a:spcBef>
            </a:pPr>
            <a:r>
              <a:rPr lang="en-US" b="true" sz="1803">
                <a:solidFill>
                  <a:srgbClr val="000000"/>
                </a:solidFill>
                <a:latin typeface="Libre Franklin Bold"/>
                <a:ea typeface="Libre Franklin Bold"/>
                <a:cs typeface="Libre Franklin Bold"/>
                <a:sym typeface="Libre Franklin Bold"/>
              </a:rPr>
              <a:t>7️⃣ Flexibility and Efficiency of Use</a:t>
            </a:r>
          </a:p>
        </p:txBody>
      </p:sp>
      <p:sp>
        <p:nvSpPr>
          <p:cNvPr name="AutoShape 15" id="15"/>
          <p:cNvSpPr/>
          <p:nvPr/>
        </p:nvSpPr>
        <p:spPr>
          <a:xfrm flipV="true">
            <a:off x="10151247" y="8250854"/>
            <a:ext cx="0" cy="812692"/>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274914" y="2476180"/>
            <a:ext cx="13738172" cy="4855037"/>
          </a:xfrm>
          <a:custGeom>
            <a:avLst/>
            <a:gdLst/>
            <a:ahLst/>
            <a:cxnLst/>
            <a:rect r="r" b="b" t="t" l="l"/>
            <a:pathLst>
              <a:path h="4855037" w="13738172">
                <a:moveTo>
                  <a:pt x="0" y="0"/>
                </a:moveTo>
                <a:lnTo>
                  <a:pt x="13738172" y="0"/>
                </a:lnTo>
                <a:lnTo>
                  <a:pt x="13738172" y="4855037"/>
                </a:lnTo>
                <a:lnTo>
                  <a:pt x="0" y="4855037"/>
                </a:lnTo>
                <a:lnTo>
                  <a:pt x="0" y="0"/>
                </a:lnTo>
                <a:close/>
              </a:path>
            </a:pathLst>
          </a:custGeom>
          <a:blipFill>
            <a:blip r:embed="rId3"/>
            <a:stretch>
              <a:fillRect l="0" t="-71409" r="0" b="-139"/>
            </a:stretch>
          </a:blipFill>
        </p:spPr>
      </p:sp>
      <p:sp>
        <p:nvSpPr>
          <p:cNvPr name="Freeform 6" id="6"/>
          <p:cNvSpPr/>
          <p:nvPr/>
        </p:nvSpPr>
        <p:spPr>
          <a:xfrm flipH="false" flipV="false" rot="0">
            <a:off x="5287826" y="4827384"/>
            <a:ext cx="1135267" cy="1003163"/>
          </a:xfrm>
          <a:custGeom>
            <a:avLst/>
            <a:gdLst/>
            <a:ahLst/>
            <a:cxnLst/>
            <a:rect r="r" b="b" t="t" l="l"/>
            <a:pathLst>
              <a:path h="1003163" w="1135267">
                <a:moveTo>
                  <a:pt x="0" y="0"/>
                </a:moveTo>
                <a:lnTo>
                  <a:pt x="1135266" y="0"/>
                </a:lnTo>
                <a:lnTo>
                  <a:pt x="1135266" y="1003163"/>
                </a:lnTo>
                <a:lnTo>
                  <a:pt x="0" y="1003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683758" y="1171575"/>
            <a:ext cx="10920484" cy="798573"/>
          </a:xfrm>
          <a:prstGeom prst="rect">
            <a:avLst/>
          </a:prstGeom>
        </p:spPr>
        <p:txBody>
          <a:bodyPr anchor="t" rtlCol="false" tIns="0" lIns="0" bIns="0" rIns="0">
            <a:spAutoFit/>
          </a:bodyPr>
          <a:lstStyle/>
          <a:p>
            <a:pPr algn="ctr">
              <a:lnSpc>
                <a:spcPts val="5951"/>
              </a:lnSpc>
            </a:pPr>
            <a:r>
              <a:rPr lang="en-US" b="true" sz="6199">
                <a:solidFill>
                  <a:srgbClr val="303030"/>
                </a:solidFill>
                <a:latin typeface="Libre Franklin Heavy"/>
                <a:ea typeface="Libre Franklin Heavy"/>
                <a:cs typeface="Libre Franklin Heavy"/>
                <a:sym typeface="Libre Franklin Heavy"/>
              </a:rPr>
              <a:t>🏁 End Game </a:t>
            </a:r>
          </a:p>
        </p:txBody>
      </p:sp>
      <p:sp>
        <p:nvSpPr>
          <p:cNvPr name="TextBox 8" id="8"/>
          <p:cNvSpPr txBox="true"/>
          <p:nvPr/>
        </p:nvSpPr>
        <p:spPr>
          <a:xfrm rot="0">
            <a:off x="2667840" y="8056754"/>
            <a:ext cx="5490540" cy="850792"/>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Libre Franklin Bold"/>
                <a:ea typeface="Libre Franklin Bold"/>
                <a:cs typeface="Libre Franklin Bold"/>
                <a:sym typeface="Libre Franklin Bold"/>
              </a:rPr>
              <a:t>Ask to play again</a:t>
            </a:r>
          </a:p>
          <a:p>
            <a:pPr algn="l" marL="539749" indent="-269875" lvl="1">
              <a:lnSpc>
                <a:spcPts val="3499"/>
              </a:lnSpc>
              <a:spcBef>
                <a:spcPct val="0"/>
              </a:spcBef>
              <a:buFont typeface="Arial"/>
              <a:buChar char="•"/>
            </a:pPr>
            <a:r>
              <a:rPr lang="en-US" b="true" sz="2499">
                <a:solidFill>
                  <a:srgbClr val="000000"/>
                </a:solidFill>
                <a:latin typeface="Libre Franklin Bold"/>
                <a:ea typeface="Libre Franklin Bold"/>
                <a:cs typeface="Libre Franklin Bold"/>
                <a:sym typeface="Libre Franklin Bold"/>
              </a:rPr>
              <a:t>Option to play with same players</a:t>
            </a:r>
          </a:p>
        </p:txBody>
      </p:sp>
      <p:sp>
        <p:nvSpPr>
          <p:cNvPr name="Freeform 9" id="9"/>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467934" y="7705999"/>
            <a:ext cx="4585213" cy="1552301"/>
          </a:xfrm>
          <a:prstGeom prst="rect">
            <a:avLst/>
          </a:prstGeom>
        </p:spPr>
        <p:txBody>
          <a:bodyPr anchor="t" rtlCol="false" tIns="0" lIns="0" bIns="0" rIns="0">
            <a:spAutoFit/>
          </a:bodyPr>
          <a:lstStyle/>
          <a:p>
            <a:pPr algn="l">
              <a:lnSpc>
                <a:spcPts val="2524"/>
              </a:lnSpc>
            </a:pPr>
            <a:r>
              <a:rPr lang="en-US" sz="1803" b="true">
                <a:solidFill>
                  <a:srgbClr val="000000"/>
                </a:solidFill>
                <a:latin typeface="Libre Franklin Bold"/>
                <a:ea typeface="Libre Franklin Bold"/>
                <a:cs typeface="Libre Franklin Bold"/>
                <a:sym typeface="Libre Franklin Bold"/>
              </a:rPr>
              <a:t>🧠  Nielsen’s Heuristics:</a:t>
            </a:r>
          </a:p>
          <a:p>
            <a:pPr algn="l">
              <a:lnSpc>
                <a:spcPts val="2524"/>
              </a:lnSpc>
            </a:pPr>
            <a:r>
              <a:rPr lang="en-US" sz="1803" b="true">
                <a:solidFill>
                  <a:srgbClr val="000000"/>
                </a:solidFill>
                <a:latin typeface="Libre Franklin Bold"/>
                <a:ea typeface="Libre Franklin Bold"/>
                <a:cs typeface="Libre Franklin Bold"/>
                <a:sym typeface="Libre Franklin Bold"/>
              </a:rPr>
              <a:t>1️⃣ Visibility of System Status</a:t>
            </a:r>
          </a:p>
          <a:p>
            <a:pPr algn="l">
              <a:lnSpc>
                <a:spcPts val="2524"/>
              </a:lnSpc>
              <a:spcBef>
                <a:spcPct val="0"/>
              </a:spcBef>
            </a:pPr>
            <a:r>
              <a:rPr lang="en-US" b="true" sz="1803">
                <a:solidFill>
                  <a:srgbClr val="000000"/>
                </a:solidFill>
                <a:latin typeface="Libre Franklin Bold"/>
                <a:ea typeface="Libre Franklin Bold"/>
                <a:cs typeface="Libre Franklin Bold"/>
                <a:sym typeface="Libre Franklin Bold"/>
              </a:rPr>
              <a:t>3</a:t>
            </a:r>
            <a:r>
              <a:rPr lang="en-US" b="true" sz="1803">
                <a:solidFill>
                  <a:srgbClr val="000000"/>
                </a:solidFill>
                <a:latin typeface="Libre Franklin Bold"/>
                <a:ea typeface="Libre Franklin Bold"/>
                <a:cs typeface="Libre Franklin Bold"/>
                <a:sym typeface="Libre Franklin Bold"/>
              </a:rPr>
              <a:t>️⃣ User Control and Freedom</a:t>
            </a:r>
          </a:p>
          <a:p>
            <a:pPr algn="l">
              <a:lnSpc>
                <a:spcPts val="2524"/>
              </a:lnSpc>
              <a:spcBef>
                <a:spcPct val="0"/>
              </a:spcBef>
            </a:pPr>
            <a:r>
              <a:rPr lang="en-US" b="true" sz="1803">
                <a:solidFill>
                  <a:srgbClr val="000000"/>
                </a:solidFill>
                <a:latin typeface="Libre Franklin Bold"/>
                <a:ea typeface="Libre Franklin Bold"/>
                <a:cs typeface="Libre Franklin Bold"/>
                <a:sym typeface="Libre Franklin Bold"/>
              </a:rPr>
              <a:t>7️⃣ Flexibility and Efficiency of Use</a:t>
            </a:r>
          </a:p>
          <a:p>
            <a:pPr algn="l">
              <a:lnSpc>
                <a:spcPts val="2524"/>
              </a:lnSpc>
              <a:spcBef>
                <a:spcPct val="0"/>
              </a:spcBef>
            </a:pPr>
            <a:r>
              <a:rPr lang="en-US" b="true" sz="1803">
                <a:solidFill>
                  <a:srgbClr val="000000"/>
                </a:solidFill>
                <a:latin typeface="Libre Franklin Bold"/>
                <a:ea typeface="Libre Franklin Bold"/>
                <a:cs typeface="Libre Franklin Bold"/>
                <a:sym typeface="Libre Franklin Bold"/>
              </a:rPr>
              <a:t>8️⃣ Aesthetic and Minimalist Design</a:t>
            </a:r>
          </a:p>
        </p:txBody>
      </p:sp>
      <p:sp>
        <p:nvSpPr>
          <p:cNvPr name="AutoShape 12" id="12"/>
          <p:cNvSpPr/>
          <p:nvPr/>
        </p:nvSpPr>
        <p:spPr>
          <a:xfrm flipV="true">
            <a:off x="9965125" y="7837249"/>
            <a:ext cx="0" cy="1421051"/>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497753">
            <a:off x="2845760" y="2143065"/>
            <a:ext cx="10108549" cy="16865848"/>
            <a:chOff x="0" y="0"/>
            <a:chExt cx="1317070" cy="2197497"/>
          </a:xfrm>
        </p:grpSpPr>
        <p:sp>
          <p:nvSpPr>
            <p:cNvPr name="Freeform 3" id="3"/>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F14902"/>
            </a:solidFill>
            <a:ln w="180975" cap="rnd">
              <a:solidFill>
                <a:srgbClr val="EFDEC6"/>
              </a:solidFill>
              <a:prstDash val="solid"/>
              <a:round/>
            </a:ln>
          </p:spPr>
        </p:sp>
        <p:sp>
          <p:nvSpPr>
            <p:cNvPr name="TextBox 4" id="4"/>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grpSp>
        <p:nvGrpSpPr>
          <p:cNvPr name="Group 5" id="5"/>
          <p:cNvGrpSpPr/>
          <p:nvPr/>
        </p:nvGrpSpPr>
        <p:grpSpPr>
          <a:xfrm rot="-497753">
            <a:off x="2672337" y="4402489"/>
            <a:ext cx="9977756" cy="997775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B1B1B"/>
            </a:solidFill>
          </p:spPr>
        </p:sp>
        <p:sp>
          <p:nvSpPr>
            <p:cNvPr name="TextBox 7" id="7"/>
            <p:cNvSpPr txBox="true"/>
            <p:nvPr/>
          </p:nvSpPr>
          <p:spPr>
            <a:xfrm>
              <a:off x="190500" y="152400"/>
              <a:ext cx="431800" cy="469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628423">
            <a:off x="4965707" y="1209455"/>
            <a:ext cx="10108549" cy="16865848"/>
            <a:chOff x="0" y="0"/>
            <a:chExt cx="1317070" cy="2197497"/>
          </a:xfrm>
        </p:grpSpPr>
        <p:sp>
          <p:nvSpPr>
            <p:cNvPr name="Freeform 9" id="9"/>
            <p:cNvSpPr/>
            <p:nvPr/>
          </p:nvSpPr>
          <p:spPr>
            <a:xfrm flipH="false" flipV="false" rot="0">
              <a:off x="0" y="0"/>
              <a:ext cx="1317070" cy="2197497"/>
            </a:xfrm>
            <a:custGeom>
              <a:avLst/>
              <a:gdLst/>
              <a:ahLst/>
              <a:cxnLst/>
              <a:rect r="r" b="b" t="t" l="l"/>
              <a:pathLst>
                <a:path h="2197497" w="1317070">
                  <a:moveTo>
                    <a:pt x="76588" y="0"/>
                  </a:moveTo>
                  <a:lnTo>
                    <a:pt x="1240482" y="0"/>
                  </a:lnTo>
                  <a:cubicBezTo>
                    <a:pt x="1260795" y="0"/>
                    <a:pt x="1280275" y="8069"/>
                    <a:pt x="1294638" y="22432"/>
                  </a:cubicBezTo>
                  <a:cubicBezTo>
                    <a:pt x="1309001" y="36795"/>
                    <a:pt x="1317070" y="56275"/>
                    <a:pt x="1317070" y="76588"/>
                  </a:cubicBezTo>
                  <a:lnTo>
                    <a:pt x="1317070" y="2120909"/>
                  </a:lnTo>
                  <a:cubicBezTo>
                    <a:pt x="1317070" y="2163207"/>
                    <a:pt x="1282781" y="2197497"/>
                    <a:pt x="1240482" y="2197497"/>
                  </a:cubicBezTo>
                  <a:lnTo>
                    <a:pt x="76588" y="2197497"/>
                  </a:lnTo>
                  <a:cubicBezTo>
                    <a:pt x="34290" y="2197497"/>
                    <a:pt x="0" y="2163207"/>
                    <a:pt x="0" y="2120909"/>
                  </a:cubicBezTo>
                  <a:lnTo>
                    <a:pt x="0" y="76588"/>
                  </a:lnTo>
                  <a:cubicBezTo>
                    <a:pt x="0" y="56275"/>
                    <a:pt x="8069" y="36795"/>
                    <a:pt x="22432" y="22432"/>
                  </a:cubicBezTo>
                  <a:cubicBezTo>
                    <a:pt x="36795" y="8069"/>
                    <a:pt x="56275" y="0"/>
                    <a:pt x="76588" y="0"/>
                  </a:cubicBezTo>
                  <a:close/>
                </a:path>
              </a:pathLst>
            </a:custGeom>
            <a:solidFill>
              <a:srgbClr val="07A5C3"/>
            </a:solidFill>
            <a:ln w="180975" cap="rnd">
              <a:solidFill>
                <a:srgbClr val="EFDEC6"/>
              </a:solidFill>
              <a:prstDash val="solid"/>
              <a:round/>
            </a:ln>
          </p:spPr>
        </p:sp>
        <p:sp>
          <p:nvSpPr>
            <p:cNvPr name="TextBox 10" id="10"/>
            <p:cNvSpPr txBox="true"/>
            <p:nvPr/>
          </p:nvSpPr>
          <p:spPr>
            <a:xfrm>
              <a:off x="0" y="-66675"/>
              <a:ext cx="1317070" cy="2264172"/>
            </a:xfrm>
            <a:prstGeom prst="rect">
              <a:avLst/>
            </a:prstGeom>
          </p:spPr>
          <p:txBody>
            <a:bodyPr anchor="ctr" rtlCol="false" tIns="50800" lIns="50800" bIns="50800" rIns="50800"/>
            <a:lstStyle/>
            <a:p>
              <a:pPr algn="ctr">
                <a:lnSpc>
                  <a:spcPts val="5263"/>
                </a:lnSpc>
              </a:pPr>
            </a:p>
          </p:txBody>
        </p:sp>
      </p:grpSp>
      <p:grpSp>
        <p:nvGrpSpPr>
          <p:cNvPr name="Group 11" id="11"/>
          <p:cNvGrpSpPr/>
          <p:nvPr/>
        </p:nvGrpSpPr>
        <p:grpSpPr>
          <a:xfrm rot="628423">
            <a:off x="5208878" y="3260381"/>
            <a:ext cx="10110619" cy="10110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1B1B1B"/>
            </a:solidFill>
          </p:spPr>
        </p:sp>
        <p:sp>
          <p:nvSpPr>
            <p:cNvPr name="TextBox 13" id="13"/>
            <p:cNvSpPr txBox="true"/>
            <p:nvPr/>
          </p:nvSpPr>
          <p:spPr>
            <a:xfrm>
              <a:off x="139700" y="73025"/>
              <a:ext cx="533400" cy="600075"/>
            </a:xfrm>
            <a:prstGeom prst="rect">
              <a:avLst/>
            </a:prstGeom>
          </p:spPr>
          <p:txBody>
            <a:bodyPr anchor="ctr" rtlCol="false" tIns="50800" lIns="50800" bIns="50800" rIns="50800"/>
            <a:lstStyle/>
            <a:p>
              <a:pPr algn="ctr">
                <a:lnSpc>
                  <a:spcPts val="5263"/>
                </a:lnSpc>
              </a:pPr>
            </a:p>
          </p:txBody>
        </p:sp>
      </p:grpSp>
      <p:sp>
        <p:nvSpPr>
          <p:cNvPr name="TextBox 14" id="14"/>
          <p:cNvSpPr txBox="true"/>
          <p:nvPr/>
        </p:nvSpPr>
        <p:spPr>
          <a:xfrm rot="628423">
            <a:off x="6690429" y="6547479"/>
            <a:ext cx="7325967" cy="1950840"/>
          </a:xfrm>
          <a:prstGeom prst="rect">
            <a:avLst/>
          </a:prstGeom>
        </p:spPr>
        <p:txBody>
          <a:bodyPr anchor="t" rtlCol="false" tIns="0" lIns="0" bIns="0" rIns="0">
            <a:spAutoFit/>
          </a:bodyPr>
          <a:lstStyle/>
          <a:p>
            <a:pPr algn="ctr">
              <a:lnSpc>
                <a:spcPts val="7443"/>
              </a:lnSpc>
            </a:pPr>
            <a:r>
              <a:rPr lang="en-US" sz="7753">
                <a:solidFill>
                  <a:srgbClr val="FFFFFF"/>
                </a:solidFill>
                <a:latin typeface="Press Start 2P"/>
                <a:ea typeface="Press Start 2P"/>
                <a:cs typeface="Press Start 2P"/>
                <a:sym typeface="Press Start 2P"/>
              </a:rPr>
              <a:t>THANK YOU!</a:t>
            </a:r>
          </a:p>
        </p:txBody>
      </p:sp>
      <p:sp>
        <p:nvSpPr>
          <p:cNvPr name="TextBox 15" id="15"/>
          <p:cNvSpPr txBox="true"/>
          <p:nvPr/>
        </p:nvSpPr>
        <p:spPr>
          <a:xfrm rot="-471349">
            <a:off x="1826165" y="3545634"/>
            <a:ext cx="3139137" cy="2353364"/>
          </a:xfrm>
          <a:prstGeom prst="rect">
            <a:avLst/>
          </a:prstGeom>
        </p:spPr>
        <p:txBody>
          <a:bodyPr anchor="t" rtlCol="false" tIns="0" lIns="0" bIns="0" rIns="0">
            <a:spAutoFit/>
          </a:bodyPr>
          <a:lstStyle/>
          <a:p>
            <a:pPr algn="ctr">
              <a:lnSpc>
                <a:spcPts val="17421"/>
              </a:lnSpc>
            </a:pPr>
            <a:r>
              <a:rPr lang="en-US" sz="18147">
                <a:solidFill>
                  <a:srgbClr val="FFFFFF"/>
                </a:solidFill>
                <a:latin typeface="Kingred Modern"/>
                <a:ea typeface="Kingred Modern"/>
                <a:cs typeface="Kingred Modern"/>
                <a:sym typeface="Kingred Modern"/>
              </a:rPr>
              <a:t>3</a:t>
            </a:r>
          </a:p>
        </p:txBody>
      </p:sp>
      <p:sp>
        <p:nvSpPr>
          <p:cNvPr name="TextBox 16" id="16"/>
          <p:cNvSpPr txBox="true"/>
          <p:nvPr/>
        </p:nvSpPr>
        <p:spPr>
          <a:xfrm rot="654827">
            <a:off x="6069151" y="1474002"/>
            <a:ext cx="3139137" cy="2353364"/>
          </a:xfrm>
          <a:prstGeom prst="rect">
            <a:avLst/>
          </a:prstGeom>
        </p:spPr>
        <p:txBody>
          <a:bodyPr anchor="t" rtlCol="false" tIns="0" lIns="0" bIns="0" rIns="0">
            <a:spAutoFit/>
          </a:bodyPr>
          <a:lstStyle/>
          <a:p>
            <a:pPr algn="ctr">
              <a:lnSpc>
                <a:spcPts val="17421"/>
              </a:lnSpc>
            </a:pPr>
            <a:r>
              <a:rPr lang="en-US" sz="18147">
                <a:solidFill>
                  <a:srgbClr val="FFFFFF"/>
                </a:solidFill>
                <a:latin typeface="Kingred Modern"/>
                <a:ea typeface="Kingred Modern"/>
                <a:cs typeface="Kingred Modern"/>
                <a:sym typeface="Kingred Modern"/>
              </a:rPr>
              <a:t>7</a:t>
            </a:r>
          </a:p>
        </p:txBody>
      </p:sp>
      <p:sp>
        <p:nvSpPr>
          <p:cNvPr name="TextBox 17" id="17"/>
          <p:cNvSpPr txBox="true"/>
          <p:nvPr/>
        </p:nvSpPr>
        <p:spPr>
          <a:xfrm rot="628423">
            <a:off x="6298360" y="8376007"/>
            <a:ext cx="7639652" cy="838616"/>
          </a:xfrm>
          <a:prstGeom prst="rect">
            <a:avLst/>
          </a:prstGeom>
        </p:spPr>
        <p:txBody>
          <a:bodyPr anchor="t" rtlCol="false" tIns="0" lIns="0" bIns="0" rIns="0">
            <a:spAutoFit/>
          </a:bodyPr>
          <a:lstStyle/>
          <a:p>
            <a:pPr algn="ctr">
              <a:lnSpc>
                <a:spcPts val="6802"/>
              </a:lnSpc>
            </a:pPr>
            <a:r>
              <a:rPr lang="en-US" sz="4858">
                <a:solidFill>
                  <a:srgbClr val="FFFFFF"/>
                </a:solidFill>
                <a:latin typeface="Press Start 2P"/>
                <a:ea typeface="Press Start 2P"/>
                <a:cs typeface="Press Start 2P"/>
                <a:sym typeface="Press Start 2P"/>
              </a:rPr>
              <a:t>-G3T7</a:t>
            </a:r>
          </a:p>
        </p:txBody>
      </p:sp>
      <p:sp>
        <p:nvSpPr>
          <p:cNvPr name="Freeform 18" id="18"/>
          <p:cNvSpPr/>
          <p:nvPr/>
        </p:nvSpPr>
        <p:spPr>
          <a:xfrm flipH="false" flipV="false" rot="5400000">
            <a:off x="15829950" y="20965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5400000">
            <a:off x="-749673" y="78339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94124" y="3536303"/>
            <a:ext cx="5604011" cy="5721997"/>
            <a:chOff x="0" y="0"/>
            <a:chExt cx="1242809" cy="1268974"/>
          </a:xfrm>
        </p:grpSpPr>
        <p:sp>
          <p:nvSpPr>
            <p:cNvPr name="Freeform 6" id="6"/>
            <p:cNvSpPr/>
            <p:nvPr/>
          </p:nvSpPr>
          <p:spPr>
            <a:xfrm flipH="false" flipV="false" rot="0">
              <a:off x="0" y="0"/>
              <a:ext cx="1242809" cy="1268974"/>
            </a:xfrm>
            <a:custGeom>
              <a:avLst/>
              <a:gdLst/>
              <a:ahLst/>
              <a:cxnLst/>
              <a:rect r="r" b="b" t="t" l="l"/>
              <a:pathLst>
                <a:path h="1268974" w="1242809">
                  <a:moveTo>
                    <a:pt x="33156" y="0"/>
                  </a:moveTo>
                  <a:lnTo>
                    <a:pt x="1209653" y="0"/>
                  </a:lnTo>
                  <a:cubicBezTo>
                    <a:pt x="1227964" y="0"/>
                    <a:pt x="1242809" y="14844"/>
                    <a:pt x="1242809" y="33156"/>
                  </a:cubicBezTo>
                  <a:lnTo>
                    <a:pt x="1242809" y="1235819"/>
                  </a:lnTo>
                  <a:cubicBezTo>
                    <a:pt x="1242809" y="1244612"/>
                    <a:pt x="1239315" y="1253045"/>
                    <a:pt x="1233097" y="1259263"/>
                  </a:cubicBezTo>
                  <a:cubicBezTo>
                    <a:pt x="1226879" y="1265481"/>
                    <a:pt x="1218446" y="1268974"/>
                    <a:pt x="1209653" y="1268974"/>
                  </a:cubicBezTo>
                  <a:lnTo>
                    <a:pt x="33156" y="1268974"/>
                  </a:lnTo>
                  <a:cubicBezTo>
                    <a:pt x="14844" y="1268974"/>
                    <a:pt x="0" y="1254130"/>
                    <a:pt x="0" y="1235819"/>
                  </a:cubicBezTo>
                  <a:lnTo>
                    <a:pt x="0" y="33156"/>
                  </a:lnTo>
                  <a:cubicBezTo>
                    <a:pt x="0" y="24362"/>
                    <a:pt x="3493" y="15929"/>
                    <a:pt x="9711" y="9711"/>
                  </a:cubicBezTo>
                  <a:cubicBezTo>
                    <a:pt x="15929" y="3493"/>
                    <a:pt x="24362" y="0"/>
                    <a:pt x="33156" y="0"/>
                  </a:cubicBezTo>
                  <a:close/>
                </a:path>
              </a:pathLst>
            </a:custGeom>
            <a:solidFill>
              <a:srgbClr val="D0AD2D">
                <a:alpha val="23922"/>
              </a:srgbClr>
            </a:solidFill>
          </p:spPr>
        </p:sp>
        <p:sp>
          <p:nvSpPr>
            <p:cNvPr name="TextBox 7" id="7"/>
            <p:cNvSpPr txBox="true"/>
            <p:nvPr/>
          </p:nvSpPr>
          <p:spPr>
            <a:xfrm>
              <a:off x="0" y="-38100"/>
              <a:ext cx="1242809" cy="1307074"/>
            </a:xfrm>
            <a:prstGeom prst="rect">
              <a:avLst/>
            </a:prstGeom>
          </p:spPr>
          <p:txBody>
            <a:bodyPr anchor="ctr" rtlCol="false" tIns="60330" lIns="60330" bIns="60330" rIns="60330"/>
            <a:lstStyle/>
            <a:p>
              <a:pPr algn="ctr">
                <a:lnSpc>
                  <a:spcPts val="2659"/>
                </a:lnSpc>
              </a:pPr>
            </a:p>
          </p:txBody>
        </p:sp>
      </p:grpSp>
      <p:sp>
        <p:nvSpPr>
          <p:cNvPr name="TextBox 8" id="8"/>
          <p:cNvSpPr txBox="true"/>
          <p:nvPr/>
        </p:nvSpPr>
        <p:spPr>
          <a:xfrm rot="0">
            <a:off x="1254023" y="1487569"/>
            <a:ext cx="14109864" cy="556837"/>
          </a:xfrm>
          <a:prstGeom prst="rect">
            <a:avLst/>
          </a:prstGeom>
        </p:spPr>
        <p:txBody>
          <a:bodyPr anchor="t" rtlCol="false" tIns="0" lIns="0" bIns="0" rIns="0">
            <a:spAutoFit/>
          </a:bodyPr>
          <a:lstStyle/>
          <a:p>
            <a:pPr algn="ctr">
              <a:lnSpc>
                <a:spcPts val="4112"/>
              </a:lnSpc>
            </a:pPr>
            <a:r>
              <a:rPr lang="en-US" b="true" sz="4284">
                <a:solidFill>
                  <a:srgbClr val="303030"/>
                </a:solidFill>
                <a:latin typeface="Libre Franklin Heavy"/>
                <a:ea typeface="Libre Franklin Heavy"/>
                <a:cs typeface="Libre Franklin Heavy"/>
                <a:sym typeface="Libre Franklin Heavy"/>
              </a:rPr>
              <a:t>🎯 Purpose of design - Why We Designed with OOP</a:t>
            </a:r>
          </a:p>
        </p:txBody>
      </p:sp>
      <p:sp>
        <p:nvSpPr>
          <p:cNvPr name="TextBox 9" id="9"/>
          <p:cNvSpPr txBox="true"/>
          <p:nvPr/>
        </p:nvSpPr>
        <p:spPr>
          <a:xfrm rot="0">
            <a:off x="1376927" y="2416184"/>
            <a:ext cx="15071448" cy="1255428"/>
          </a:xfrm>
          <a:prstGeom prst="rect">
            <a:avLst/>
          </a:prstGeom>
        </p:spPr>
        <p:txBody>
          <a:bodyPr anchor="t" rtlCol="false" tIns="0" lIns="0" bIns="0" rIns="0">
            <a:spAutoFit/>
          </a:bodyPr>
          <a:lstStyle/>
          <a:p>
            <a:pPr algn="ctr" marL="0" indent="0" lvl="0">
              <a:lnSpc>
                <a:spcPts val="3386"/>
              </a:lnSpc>
              <a:spcBef>
                <a:spcPct val="0"/>
              </a:spcBef>
            </a:pPr>
            <a:r>
              <a:rPr lang="en-US" sz="2184" spc="163" strike="noStrike" u="none">
                <a:solidFill>
                  <a:srgbClr val="303030"/>
                </a:solidFill>
                <a:latin typeface="Libre Franklin"/>
                <a:ea typeface="Libre Franklin"/>
                <a:cs typeface="Libre Franklin"/>
                <a:sym typeface="Libre Franklin"/>
              </a:rPr>
              <a:t>Using the 4 principles of OOP we will be able to create a more streamlined and clean piece of code, making resuable less clustered lines of codes.</a:t>
            </a:r>
          </a:p>
          <a:p>
            <a:pPr algn="ctr" marL="0" indent="0" lvl="0">
              <a:lnSpc>
                <a:spcPts val="3386"/>
              </a:lnSpc>
              <a:spcBef>
                <a:spcPct val="0"/>
              </a:spcBef>
            </a:pPr>
          </a:p>
        </p:txBody>
      </p:sp>
      <p:sp>
        <p:nvSpPr>
          <p:cNvPr name="Freeform 10" id="10"/>
          <p:cNvSpPr/>
          <p:nvPr/>
        </p:nvSpPr>
        <p:spPr>
          <a:xfrm flipH="false" flipV="false" rot="0">
            <a:off x="10517932" y="3719236"/>
            <a:ext cx="5175447" cy="5315840"/>
          </a:xfrm>
          <a:custGeom>
            <a:avLst/>
            <a:gdLst/>
            <a:ahLst/>
            <a:cxnLst/>
            <a:rect r="r" b="b" t="t" l="l"/>
            <a:pathLst>
              <a:path h="5315840" w="5175447">
                <a:moveTo>
                  <a:pt x="0" y="0"/>
                </a:moveTo>
                <a:lnTo>
                  <a:pt x="5175447" y="0"/>
                </a:lnTo>
                <a:lnTo>
                  <a:pt x="5175447" y="5315841"/>
                </a:lnTo>
                <a:lnTo>
                  <a:pt x="0" y="5315841"/>
                </a:lnTo>
                <a:lnTo>
                  <a:pt x="0" y="0"/>
                </a:lnTo>
                <a:close/>
              </a:path>
            </a:pathLst>
          </a:custGeom>
          <a:blipFill>
            <a:blip r:embed="rId2"/>
            <a:stretch>
              <a:fillRect l="-68367" t="0" r="-14232" b="0"/>
            </a:stretch>
          </a:blipFill>
        </p:spPr>
      </p:sp>
      <p:sp>
        <p:nvSpPr>
          <p:cNvPr name="TextBox 11" id="11"/>
          <p:cNvSpPr txBox="true"/>
          <p:nvPr/>
        </p:nvSpPr>
        <p:spPr>
          <a:xfrm rot="0">
            <a:off x="1958851" y="4540726"/>
            <a:ext cx="6953799" cy="4255803"/>
          </a:xfrm>
          <a:prstGeom prst="rect">
            <a:avLst/>
          </a:prstGeom>
        </p:spPr>
        <p:txBody>
          <a:bodyPr anchor="t" rtlCol="false" tIns="0" lIns="0" bIns="0" rIns="0">
            <a:spAutoFit/>
          </a:bodyPr>
          <a:lstStyle/>
          <a:p>
            <a:pPr algn="l" marL="0" indent="0" lvl="0">
              <a:lnSpc>
                <a:spcPts val="3386"/>
              </a:lnSpc>
            </a:pPr>
            <a:r>
              <a:rPr lang="en-US" b="true" sz="2184" spc="163" strike="noStrike" u="none">
                <a:solidFill>
                  <a:srgbClr val="303030"/>
                </a:solidFill>
                <a:latin typeface="Libre Franklin Bold"/>
                <a:ea typeface="Libre Franklin Bold"/>
                <a:cs typeface="Libre Franklin Bold"/>
                <a:sym typeface="Libre Franklin Bold"/>
              </a:rPr>
              <a:t>🧱 Modularity – </a:t>
            </a:r>
            <a:r>
              <a:rPr lang="en-US" sz="2184" spc="163" strike="noStrike" u="none">
                <a:solidFill>
                  <a:srgbClr val="303030"/>
                </a:solidFill>
                <a:latin typeface="Libre Franklin"/>
                <a:ea typeface="Libre Franklin"/>
                <a:cs typeface="Libre Franklin"/>
                <a:sym typeface="Libre Franklin"/>
              </a:rPr>
              <a:t>easier to test and debug individual pieces  </a:t>
            </a:r>
          </a:p>
          <a:p>
            <a:pPr algn="l" marL="0" indent="0" lvl="0">
              <a:lnSpc>
                <a:spcPts val="3386"/>
              </a:lnSpc>
            </a:pPr>
            <a:r>
              <a:rPr lang="en-US" b="true" sz="2184" spc="163" strike="noStrike" u="none">
                <a:solidFill>
                  <a:srgbClr val="303030"/>
                </a:solidFill>
                <a:latin typeface="Libre Franklin Bold"/>
                <a:ea typeface="Libre Franklin Bold"/>
                <a:cs typeface="Libre Franklin Bold"/>
                <a:sym typeface="Libre Franklin Bold"/>
              </a:rPr>
              <a:t>♻ Reusability – </a:t>
            </a:r>
            <a:r>
              <a:rPr lang="en-US" sz="2184" spc="163" strike="noStrike" u="none">
                <a:solidFill>
                  <a:srgbClr val="303030"/>
                </a:solidFill>
                <a:latin typeface="Libre Franklin"/>
                <a:ea typeface="Libre Franklin"/>
                <a:cs typeface="Libre Franklin"/>
                <a:sym typeface="Libre Franklin"/>
              </a:rPr>
              <a:t>logic reused across different player types  </a:t>
            </a:r>
          </a:p>
          <a:p>
            <a:pPr algn="l" marL="0" indent="0" lvl="0">
              <a:lnSpc>
                <a:spcPts val="3386"/>
              </a:lnSpc>
            </a:pPr>
            <a:r>
              <a:rPr lang="en-US" b="true" sz="2184" spc="163" strike="noStrike" u="none">
                <a:solidFill>
                  <a:srgbClr val="303030"/>
                </a:solidFill>
                <a:latin typeface="Libre Franklin Bold"/>
                <a:ea typeface="Libre Franklin Bold"/>
                <a:cs typeface="Libre Franklin Bold"/>
                <a:sym typeface="Libre Franklin Bold"/>
              </a:rPr>
              <a:t>🔒 Encapsulation – </a:t>
            </a:r>
            <a:r>
              <a:rPr lang="en-US" sz="2184" spc="163" strike="noStrike" u="none">
                <a:solidFill>
                  <a:srgbClr val="303030"/>
                </a:solidFill>
                <a:latin typeface="Libre Franklin"/>
                <a:ea typeface="Libre Franklin"/>
                <a:cs typeface="Libre Franklin"/>
                <a:sym typeface="Libre Franklin"/>
              </a:rPr>
              <a:t>protects core logic from accidental changes</a:t>
            </a:r>
            <a:r>
              <a:rPr lang="en-US" b="true" sz="2184" spc="163" strike="noStrike" u="none">
                <a:solidFill>
                  <a:srgbClr val="303030"/>
                </a:solidFill>
                <a:latin typeface="Libre Franklin Bold"/>
                <a:ea typeface="Libre Franklin Bold"/>
                <a:cs typeface="Libre Franklin Bold"/>
                <a:sym typeface="Libre Franklin Bold"/>
              </a:rPr>
              <a:t>  </a:t>
            </a:r>
          </a:p>
          <a:p>
            <a:pPr algn="l" marL="0" indent="0" lvl="0">
              <a:lnSpc>
                <a:spcPts val="3386"/>
              </a:lnSpc>
            </a:pPr>
            <a:r>
              <a:rPr lang="en-US" b="true" sz="2184" spc="163" strike="noStrike" u="none">
                <a:solidFill>
                  <a:srgbClr val="303030"/>
                </a:solidFill>
                <a:latin typeface="Libre Franklin Bold"/>
                <a:ea typeface="Libre Franklin Bold"/>
                <a:cs typeface="Libre Franklin Bold"/>
                <a:sym typeface="Libre Franklin Bold"/>
              </a:rPr>
              <a:t>🧠 Readability – </a:t>
            </a:r>
            <a:r>
              <a:rPr lang="en-US" sz="2184" spc="163" strike="noStrike" u="none">
                <a:solidFill>
                  <a:srgbClr val="303030"/>
                </a:solidFill>
                <a:latin typeface="Libre Franklin"/>
                <a:ea typeface="Libre Franklin"/>
                <a:cs typeface="Libre Franklin"/>
                <a:sym typeface="Libre Franklin"/>
              </a:rPr>
              <a:t>teammates can understand and contribute easily  </a:t>
            </a:r>
          </a:p>
          <a:p>
            <a:pPr algn="l" marL="0" indent="0" lvl="0">
              <a:lnSpc>
                <a:spcPts val="3386"/>
              </a:lnSpc>
            </a:pPr>
            <a:r>
              <a:rPr lang="en-US" b="true" sz="2184" spc="163" strike="noStrike" u="none">
                <a:solidFill>
                  <a:srgbClr val="303030"/>
                </a:solidFill>
                <a:latin typeface="Libre Franklin Bold"/>
                <a:ea typeface="Libre Franklin Bold"/>
                <a:cs typeface="Libre Franklin Bold"/>
                <a:sym typeface="Libre Franklin Bold"/>
              </a:rPr>
              <a:t>📈 Scalability –</a:t>
            </a:r>
            <a:r>
              <a:rPr lang="en-US" sz="2184" spc="163" strike="noStrike" u="none">
                <a:solidFill>
                  <a:srgbClr val="303030"/>
                </a:solidFill>
                <a:latin typeface="Libre Franklin"/>
                <a:ea typeface="Libre Franklin"/>
                <a:cs typeface="Libre Franklin"/>
                <a:sym typeface="Libre Franklin"/>
              </a:rPr>
              <a:t> we can add features like RemotePlayer later</a:t>
            </a:r>
          </a:p>
        </p:txBody>
      </p:sp>
      <p:sp>
        <p:nvSpPr>
          <p:cNvPr name="TextBox 12" id="12"/>
          <p:cNvSpPr txBox="true"/>
          <p:nvPr/>
        </p:nvSpPr>
        <p:spPr>
          <a:xfrm rot="0">
            <a:off x="1958851" y="3940386"/>
            <a:ext cx="2414640" cy="398241"/>
          </a:xfrm>
          <a:prstGeom prst="rect">
            <a:avLst/>
          </a:prstGeom>
        </p:spPr>
        <p:txBody>
          <a:bodyPr anchor="t" rtlCol="false" tIns="0" lIns="0" bIns="0" rIns="0">
            <a:spAutoFit/>
          </a:bodyPr>
          <a:lstStyle/>
          <a:p>
            <a:pPr algn="just">
              <a:lnSpc>
                <a:spcPts val="3114"/>
              </a:lnSpc>
            </a:pPr>
            <a:r>
              <a:rPr lang="en-US" b="true" sz="2684" spc="381">
                <a:solidFill>
                  <a:srgbClr val="000000"/>
                </a:solidFill>
                <a:latin typeface="Libre Franklin Bold"/>
                <a:ea typeface="Libre Franklin Bold"/>
                <a:cs typeface="Libre Franklin Bold"/>
                <a:sym typeface="Libre Franklin Bold"/>
              </a:rPr>
              <a:t>Benefits: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3286019" y="2961717"/>
            <a:ext cx="11328814" cy="4494568"/>
            <a:chOff x="0" y="0"/>
            <a:chExt cx="2983720" cy="1183755"/>
          </a:xfrm>
        </p:grpSpPr>
        <p:sp>
          <p:nvSpPr>
            <p:cNvPr name="Freeform 3" id="3"/>
            <p:cNvSpPr/>
            <p:nvPr/>
          </p:nvSpPr>
          <p:spPr>
            <a:xfrm flipH="false" flipV="false" rot="0">
              <a:off x="0" y="0"/>
              <a:ext cx="2983721" cy="1183755"/>
            </a:xfrm>
            <a:custGeom>
              <a:avLst/>
              <a:gdLst/>
              <a:ahLst/>
              <a:cxnLst/>
              <a:rect r="r" b="b" t="t" l="l"/>
              <a:pathLst>
                <a:path h="1183755" w="2983721">
                  <a:moveTo>
                    <a:pt x="68338" y="0"/>
                  </a:moveTo>
                  <a:lnTo>
                    <a:pt x="2915382" y="0"/>
                  </a:lnTo>
                  <a:cubicBezTo>
                    <a:pt x="2953125" y="0"/>
                    <a:pt x="2983721" y="30596"/>
                    <a:pt x="2983721" y="68338"/>
                  </a:cubicBezTo>
                  <a:lnTo>
                    <a:pt x="2983721" y="1115416"/>
                  </a:lnTo>
                  <a:cubicBezTo>
                    <a:pt x="2983721" y="1153158"/>
                    <a:pt x="2953125" y="1183755"/>
                    <a:pt x="2915382" y="1183755"/>
                  </a:cubicBezTo>
                  <a:lnTo>
                    <a:pt x="68338" y="1183755"/>
                  </a:lnTo>
                  <a:cubicBezTo>
                    <a:pt x="50214" y="1183755"/>
                    <a:pt x="32832" y="1176555"/>
                    <a:pt x="20016" y="1163739"/>
                  </a:cubicBezTo>
                  <a:cubicBezTo>
                    <a:pt x="7200" y="1150923"/>
                    <a:pt x="0" y="1133541"/>
                    <a:pt x="0" y="1115416"/>
                  </a:cubicBezTo>
                  <a:lnTo>
                    <a:pt x="0" y="68338"/>
                  </a:lnTo>
                  <a:cubicBezTo>
                    <a:pt x="0" y="30596"/>
                    <a:pt x="30596" y="0"/>
                    <a:pt x="68338" y="0"/>
                  </a:cubicBezTo>
                  <a:close/>
                </a:path>
              </a:pathLst>
            </a:custGeom>
            <a:solidFill>
              <a:srgbClr val="F6E7D8"/>
            </a:solidFill>
          </p:spPr>
        </p:sp>
        <p:sp>
          <p:nvSpPr>
            <p:cNvPr name="TextBox 4" id="4"/>
            <p:cNvSpPr txBox="true"/>
            <p:nvPr/>
          </p:nvSpPr>
          <p:spPr>
            <a:xfrm>
              <a:off x="0" y="-38100"/>
              <a:ext cx="2983720" cy="122185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26403">
            <a:off x="3682880" y="3972251"/>
            <a:ext cx="10920484" cy="2571091"/>
          </a:xfrm>
          <a:prstGeom prst="rect">
            <a:avLst/>
          </a:prstGeom>
        </p:spPr>
        <p:txBody>
          <a:bodyPr anchor="t" rtlCol="false" tIns="0" lIns="0" bIns="0" rIns="0">
            <a:spAutoFit/>
          </a:bodyPr>
          <a:lstStyle/>
          <a:p>
            <a:pPr algn="ctr">
              <a:lnSpc>
                <a:spcPts val="9811"/>
              </a:lnSpc>
            </a:pPr>
            <a:r>
              <a:rPr lang="en-US" b="true" sz="10219">
                <a:solidFill>
                  <a:srgbClr val="1C191A"/>
                </a:solidFill>
                <a:latin typeface="Libre Franklin Heavy"/>
                <a:ea typeface="Libre Franklin Heavy"/>
                <a:cs typeface="Libre Franklin Heavy"/>
                <a:sym typeface="Libre Franklin Heavy"/>
              </a:rPr>
              <a:t>Code Design and Efficiency</a:t>
            </a:r>
          </a:p>
        </p:txBody>
      </p:sp>
      <p:sp>
        <p:nvSpPr>
          <p:cNvPr name="Freeform 6" id="6"/>
          <p:cNvSpPr/>
          <p:nvPr/>
        </p:nvSpPr>
        <p:spPr>
          <a:xfrm flipH="false" flipV="false" rot="0">
            <a:off x="11687656" y="6500143"/>
            <a:ext cx="7624821" cy="4976929"/>
          </a:xfrm>
          <a:custGeom>
            <a:avLst/>
            <a:gdLst/>
            <a:ahLst/>
            <a:cxnLst/>
            <a:rect r="r" b="b" t="t" l="l"/>
            <a:pathLst>
              <a:path h="4976929" w="7624821">
                <a:moveTo>
                  <a:pt x="0" y="0"/>
                </a:moveTo>
                <a:lnTo>
                  <a:pt x="7624821" y="0"/>
                </a:lnTo>
                <a:lnTo>
                  <a:pt x="7624821" y="4976928"/>
                </a:lnTo>
                <a:lnTo>
                  <a:pt x="0" y="4976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79"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006403" y="-550694"/>
            <a:ext cx="3357674" cy="2435840"/>
          </a:xfrm>
          <a:custGeom>
            <a:avLst/>
            <a:gdLst/>
            <a:ahLst/>
            <a:cxnLst/>
            <a:rect r="r" b="b" t="t" l="l"/>
            <a:pathLst>
              <a:path h="2435840" w="3357674">
                <a:moveTo>
                  <a:pt x="0" y="0"/>
                </a:moveTo>
                <a:lnTo>
                  <a:pt x="3357674" y="0"/>
                </a:lnTo>
                <a:lnTo>
                  <a:pt x="3357674" y="2435840"/>
                </a:lnTo>
                <a:lnTo>
                  <a:pt x="0" y="24358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97841">
            <a:off x="678966" y="1968568"/>
            <a:ext cx="13235759" cy="838616"/>
          </a:xfrm>
          <a:prstGeom prst="rect">
            <a:avLst/>
          </a:prstGeom>
        </p:spPr>
        <p:txBody>
          <a:bodyPr anchor="t" rtlCol="false" tIns="0" lIns="0" bIns="0" rIns="0">
            <a:spAutoFit/>
          </a:bodyPr>
          <a:lstStyle/>
          <a:p>
            <a:pPr algn="ctr">
              <a:lnSpc>
                <a:spcPts val="6802"/>
              </a:lnSpc>
            </a:pPr>
            <a:r>
              <a:rPr lang="en-US" sz="4858">
                <a:solidFill>
                  <a:srgbClr val="FFFFFF"/>
                </a:solidFill>
                <a:latin typeface="Press Start 2P"/>
                <a:ea typeface="Press Start 2P"/>
                <a:cs typeface="Press Start 2P"/>
                <a:sym typeface="Press Start 2P"/>
              </a:rPr>
              <a:t>TAKE A DEEPER LOOK!</a:t>
            </a:r>
          </a:p>
        </p:txBody>
      </p:sp>
      <p:sp>
        <p:nvSpPr>
          <p:cNvPr name="Freeform 10" id="10"/>
          <p:cNvSpPr/>
          <p:nvPr/>
        </p:nvSpPr>
        <p:spPr>
          <a:xfrm flipH="false" flipV="false" rot="0">
            <a:off x="802076" y="667226"/>
            <a:ext cx="16710600" cy="8952550"/>
          </a:xfrm>
          <a:custGeom>
            <a:avLst/>
            <a:gdLst/>
            <a:ahLst/>
            <a:cxnLst/>
            <a:rect r="r" b="b" t="t" l="l"/>
            <a:pathLst>
              <a:path h="8952550" w="16710600">
                <a:moveTo>
                  <a:pt x="0" y="0"/>
                </a:moveTo>
                <a:lnTo>
                  <a:pt x="16710600" y="0"/>
                </a:lnTo>
                <a:lnTo>
                  <a:pt x="16710600" y="8952550"/>
                </a:lnTo>
                <a:lnTo>
                  <a:pt x="0" y="89525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5400000">
            <a:off x="15829950" y="20965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5400000">
            <a:off x="-749673" y="7833976"/>
            <a:ext cx="3215150" cy="356450"/>
          </a:xfrm>
          <a:custGeom>
            <a:avLst/>
            <a:gdLst/>
            <a:ahLst/>
            <a:cxnLst/>
            <a:rect r="r" b="b" t="t" l="l"/>
            <a:pathLst>
              <a:path h="356450" w="3215150">
                <a:moveTo>
                  <a:pt x="0" y="0"/>
                </a:moveTo>
                <a:lnTo>
                  <a:pt x="3215150" y="0"/>
                </a:lnTo>
                <a:lnTo>
                  <a:pt x="3215150" y="356450"/>
                </a:lnTo>
                <a:lnTo>
                  <a:pt x="0" y="3564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1D1B"/>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879" y="8988607"/>
            <a:ext cx="1357150" cy="1483961"/>
          </a:xfrm>
          <a:custGeom>
            <a:avLst/>
            <a:gdLst/>
            <a:ahLst/>
            <a:cxnLst/>
            <a:rect r="r" b="b" t="t" l="l"/>
            <a:pathLst>
              <a:path h="1483961" w="1357150">
                <a:moveTo>
                  <a:pt x="0" y="0"/>
                </a:moveTo>
                <a:lnTo>
                  <a:pt x="1357150" y="0"/>
                </a:lnTo>
                <a:lnTo>
                  <a:pt x="1357150" y="1483961"/>
                </a:lnTo>
                <a:lnTo>
                  <a:pt x="0" y="1483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645480" y="0"/>
            <a:ext cx="1227640" cy="1483961"/>
          </a:xfrm>
          <a:custGeom>
            <a:avLst/>
            <a:gdLst/>
            <a:ahLst/>
            <a:cxnLst/>
            <a:rect r="r" b="b" t="t" l="l"/>
            <a:pathLst>
              <a:path h="1483961" w="1227640">
                <a:moveTo>
                  <a:pt x="0" y="0"/>
                </a:moveTo>
                <a:lnTo>
                  <a:pt x="1227640" y="0"/>
                </a:lnTo>
                <a:lnTo>
                  <a:pt x="1227640" y="1483961"/>
                </a:lnTo>
                <a:lnTo>
                  <a:pt x="0" y="14839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713760" y="1028700"/>
            <a:ext cx="4578964" cy="8459980"/>
          </a:xfrm>
          <a:custGeom>
            <a:avLst/>
            <a:gdLst/>
            <a:ahLst/>
            <a:cxnLst/>
            <a:rect r="r" b="b" t="t" l="l"/>
            <a:pathLst>
              <a:path h="8459980" w="4578964">
                <a:moveTo>
                  <a:pt x="0" y="0"/>
                </a:moveTo>
                <a:lnTo>
                  <a:pt x="4578964" y="0"/>
                </a:lnTo>
                <a:lnTo>
                  <a:pt x="4578964" y="8459980"/>
                </a:lnTo>
                <a:lnTo>
                  <a:pt x="0" y="8459980"/>
                </a:lnTo>
                <a:lnTo>
                  <a:pt x="0" y="0"/>
                </a:lnTo>
                <a:close/>
              </a:path>
            </a:pathLst>
          </a:custGeom>
          <a:blipFill>
            <a:blip r:embed="rId7"/>
            <a:stretch>
              <a:fillRect l="0" t="0" r="0" b="0"/>
            </a:stretch>
          </a:blipFill>
        </p:spPr>
      </p:sp>
      <p:sp>
        <p:nvSpPr>
          <p:cNvPr name="Freeform 8" id="8"/>
          <p:cNvSpPr/>
          <p:nvPr/>
        </p:nvSpPr>
        <p:spPr>
          <a:xfrm flipH="false" flipV="false" rot="0">
            <a:off x="1351271" y="1681469"/>
            <a:ext cx="10009733" cy="8233005"/>
          </a:xfrm>
          <a:custGeom>
            <a:avLst/>
            <a:gdLst/>
            <a:ahLst/>
            <a:cxnLst/>
            <a:rect r="r" b="b" t="t" l="l"/>
            <a:pathLst>
              <a:path h="8233005" w="10009733">
                <a:moveTo>
                  <a:pt x="0" y="0"/>
                </a:moveTo>
                <a:lnTo>
                  <a:pt x="10009732" y="0"/>
                </a:lnTo>
                <a:lnTo>
                  <a:pt x="10009732" y="8233005"/>
                </a:lnTo>
                <a:lnTo>
                  <a:pt x="0" y="8233005"/>
                </a:lnTo>
                <a:lnTo>
                  <a:pt x="0" y="0"/>
                </a:lnTo>
                <a:close/>
              </a:path>
            </a:pathLst>
          </a:custGeom>
          <a:blipFill>
            <a:blip r:embed="rId8"/>
            <a:stretch>
              <a:fillRect l="0" t="0" r="0" b="0"/>
            </a:stretch>
          </a:blipFill>
        </p:spPr>
      </p:sp>
      <p:sp>
        <p:nvSpPr>
          <p:cNvPr name="TextBox 9" id="9"/>
          <p:cNvSpPr txBox="true"/>
          <p:nvPr/>
        </p:nvSpPr>
        <p:spPr>
          <a:xfrm rot="26403">
            <a:off x="1429896" y="1213496"/>
            <a:ext cx="10920484" cy="798573"/>
          </a:xfrm>
          <a:prstGeom prst="rect">
            <a:avLst/>
          </a:prstGeom>
        </p:spPr>
        <p:txBody>
          <a:bodyPr anchor="t" rtlCol="false" tIns="0" lIns="0" bIns="0" rIns="0">
            <a:spAutoFit/>
          </a:bodyPr>
          <a:lstStyle/>
          <a:p>
            <a:pPr algn="l">
              <a:lnSpc>
                <a:spcPts val="5951"/>
              </a:lnSpc>
            </a:pPr>
            <a:r>
              <a:rPr lang="en-US" sz="6199" b="true">
                <a:solidFill>
                  <a:srgbClr val="303030"/>
                </a:solidFill>
                <a:latin typeface="Libre Franklin Heavy"/>
                <a:ea typeface="Libre Franklin Heavy"/>
                <a:cs typeface="Libre Franklin Heavy"/>
                <a:sym typeface="Libre Franklin Heavy"/>
              </a:rPr>
              <a:t>📦 Packaging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783711" y="7412474"/>
            <a:ext cx="7624821" cy="4976929"/>
          </a:xfrm>
          <a:custGeom>
            <a:avLst/>
            <a:gdLst/>
            <a:ahLst/>
            <a:cxnLst/>
            <a:rect r="r" b="b" t="t" l="l"/>
            <a:pathLst>
              <a:path h="4976929" w="7624821">
                <a:moveTo>
                  <a:pt x="0" y="0"/>
                </a:moveTo>
                <a:lnTo>
                  <a:pt x="7624822" y="0"/>
                </a:lnTo>
                <a:lnTo>
                  <a:pt x="7624822" y="4976929"/>
                </a:lnTo>
                <a:lnTo>
                  <a:pt x="0" y="49769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26403">
            <a:off x="1033069" y="1259778"/>
            <a:ext cx="8092172" cy="1168636"/>
          </a:xfrm>
          <a:prstGeom prst="rect">
            <a:avLst/>
          </a:prstGeom>
        </p:spPr>
        <p:txBody>
          <a:bodyPr anchor="t" rtlCol="false" tIns="0" lIns="0" bIns="0" rIns="0">
            <a:spAutoFit/>
          </a:bodyPr>
          <a:lstStyle/>
          <a:p>
            <a:pPr algn="ctr">
              <a:lnSpc>
                <a:spcPts val="8632"/>
              </a:lnSpc>
            </a:pPr>
            <a:r>
              <a:rPr lang="en-US" b="true" sz="8991">
                <a:solidFill>
                  <a:srgbClr val="1C191A"/>
                </a:solidFill>
                <a:latin typeface="Libre Franklin Heavy"/>
                <a:ea typeface="Libre Franklin Heavy"/>
                <a:cs typeface="Libre Franklin Heavy"/>
                <a:sym typeface="Libre Franklin Heavy"/>
              </a:rPr>
              <a:t>📦 Packaging</a:t>
            </a:r>
          </a:p>
        </p:txBody>
      </p:sp>
      <p:sp>
        <p:nvSpPr>
          <p:cNvPr name="TextBox 7" id="7"/>
          <p:cNvSpPr txBox="true"/>
          <p:nvPr/>
        </p:nvSpPr>
        <p:spPr>
          <a:xfrm rot="0">
            <a:off x="1796560" y="2697708"/>
            <a:ext cx="6566727" cy="364385"/>
          </a:xfrm>
          <a:prstGeom prst="rect">
            <a:avLst/>
          </a:prstGeom>
        </p:spPr>
        <p:txBody>
          <a:bodyPr anchor="t" rtlCol="false" tIns="0" lIns="0" bIns="0" rIns="0">
            <a:spAutoFit/>
          </a:bodyPr>
          <a:lstStyle/>
          <a:p>
            <a:pPr algn="just">
              <a:lnSpc>
                <a:spcPts val="3015"/>
              </a:lnSpc>
            </a:pPr>
            <a:r>
              <a:rPr lang="en-US" sz="2154" b="true">
                <a:solidFill>
                  <a:srgbClr val="1C191A"/>
                </a:solidFill>
                <a:latin typeface="Canva Sans Bold"/>
                <a:ea typeface="Canva Sans Bold"/>
                <a:cs typeface="Canva Sans Bold"/>
                <a:sym typeface="Canva Sans Bold"/>
              </a:rPr>
              <a:t>We grouped classes logically into Java packages:</a:t>
            </a:r>
          </a:p>
        </p:txBody>
      </p:sp>
      <p:sp>
        <p:nvSpPr>
          <p:cNvPr name="TextBox 8" id="8"/>
          <p:cNvSpPr txBox="true"/>
          <p:nvPr/>
        </p:nvSpPr>
        <p:spPr>
          <a:xfrm rot="0">
            <a:off x="1796560" y="3683889"/>
            <a:ext cx="7347440" cy="3928252"/>
          </a:xfrm>
          <a:prstGeom prst="rect">
            <a:avLst/>
          </a:prstGeom>
        </p:spPr>
        <p:txBody>
          <a:bodyPr anchor="t" rtlCol="false" tIns="0" lIns="0" bIns="0" rIns="0">
            <a:spAutoFit/>
          </a:bodyPr>
          <a:lstStyle/>
          <a:p>
            <a:pPr algn="l">
              <a:lnSpc>
                <a:spcPts val="3947"/>
              </a:lnSpc>
            </a:pPr>
            <a:r>
              <a:rPr lang="en-US" sz="2378" b="true">
                <a:solidFill>
                  <a:srgbClr val="1C191A"/>
                </a:solidFill>
                <a:latin typeface="Canva Sans Bold"/>
                <a:ea typeface="Canva Sans Bold"/>
                <a:cs typeface="Canva Sans Bold"/>
                <a:sym typeface="Canva Sans Bold"/>
              </a:rPr>
              <a:t>src / parade: </a:t>
            </a:r>
          </a:p>
          <a:p>
            <a:pPr algn="l" marL="513412" indent="-256706" lvl="1">
              <a:lnSpc>
                <a:spcPts val="3947"/>
              </a:lnSpc>
              <a:buFont typeface="Arial"/>
              <a:buChar char="•"/>
            </a:pPr>
            <a:r>
              <a:rPr lang="en-US" b="true" sz="2378">
                <a:solidFill>
                  <a:srgbClr val="1C191A"/>
                </a:solidFill>
                <a:latin typeface="Canva Sans Bold"/>
                <a:ea typeface="Canva Sans Bold"/>
                <a:cs typeface="Canva Sans Bold"/>
                <a:sym typeface="Canva Sans Bold"/>
              </a:rPr>
              <a:t>cards →  </a:t>
            </a:r>
            <a:r>
              <a:rPr lang="en-US" sz="2378">
                <a:solidFill>
                  <a:srgbClr val="1C191A"/>
                </a:solidFill>
                <a:latin typeface="Canva Sans"/>
                <a:ea typeface="Canva Sans"/>
                <a:cs typeface="Canva Sans"/>
                <a:sym typeface="Canva Sans"/>
              </a:rPr>
              <a:t>Card.java, Deck.java, Colour.java</a:t>
            </a:r>
          </a:p>
          <a:p>
            <a:pPr algn="l" marL="513412" indent="-256706" lvl="1">
              <a:lnSpc>
                <a:spcPts val="3947"/>
              </a:lnSpc>
              <a:buFont typeface="Arial"/>
              <a:buChar char="•"/>
            </a:pPr>
            <a:r>
              <a:rPr lang="en-US" b="true" sz="2378">
                <a:solidFill>
                  <a:srgbClr val="1C191A"/>
                </a:solidFill>
                <a:latin typeface="Canva Sans Bold"/>
                <a:ea typeface="Canva Sans Bold"/>
                <a:cs typeface="Canva Sans Bold"/>
                <a:sym typeface="Canva Sans Bold"/>
              </a:rPr>
              <a:t>game</a:t>
            </a:r>
            <a:r>
              <a:rPr lang="en-US" b="true" sz="2378">
                <a:solidFill>
                  <a:srgbClr val="1C191A"/>
                </a:solidFill>
                <a:latin typeface="Canva Sans Bold"/>
                <a:ea typeface="Canva Sans Bold"/>
                <a:cs typeface="Canva Sans Bold"/>
                <a:sym typeface="Canva Sans Bold"/>
              </a:rPr>
              <a:t> → </a:t>
            </a:r>
            <a:r>
              <a:rPr lang="en-US" sz="2378">
                <a:solidFill>
                  <a:srgbClr val="1C191A"/>
                </a:solidFill>
                <a:latin typeface="Canva Sans"/>
                <a:ea typeface="Canva Sans"/>
                <a:cs typeface="Canva Sans"/>
                <a:sym typeface="Canva Sans"/>
              </a:rPr>
              <a:t>Game.java, GameDisplay.java, Parade.java, SingleGame.java, ScoreCalculator.java</a:t>
            </a:r>
          </a:p>
          <a:p>
            <a:pPr algn="l" marL="513412" indent="-256706" lvl="1">
              <a:lnSpc>
                <a:spcPts val="3947"/>
              </a:lnSpc>
              <a:buFont typeface="Arial"/>
              <a:buChar char="•"/>
            </a:pPr>
            <a:r>
              <a:rPr lang="en-US" b="true" sz="2378">
                <a:solidFill>
                  <a:srgbClr val="1C191A"/>
                </a:solidFill>
                <a:latin typeface="Canva Sans Bold"/>
                <a:ea typeface="Canva Sans Bold"/>
                <a:cs typeface="Canva Sans Bold"/>
                <a:sym typeface="Canva Sans Bold"/>
              </a:rPr>
              <a:t>players → </a:t>
            </a:r>
            <a:r>
              <a:rPr lang="en-US" sz="2378">
                <a:solidFill>
                  <a:srgbClr val="1C191A"/>
                </a:solidFill>
                <a:latin typeface="Canva Sans"/>
                <a:ea typeface="Canva Sans"/>
                <a:cs typeface="Canva Sans"/>
                <a:sym typeface="Canva Sans"/>
              </a:rPr>
              <a:t>BotPlayer, HumanPlayer.java, Player.java, PlayerList.java</a:t>
            </a:r>
          </a:p>
          <a:p>
            <a:pPr algn="l" marL="513412" indent="-256706" lvl="1">
              <a:lnSpc>
                <a:spcPts val="3947"/>
              </a:lnSpc>
              <a:buFont typeface="Arial"/>
              <a:buChar char="•"/>
            </a:pPr>
            <a:r>
              <a:rPr lang="en-US" b="true" sz="2378">
                <a:solidFill>
                  <a:srgbClr val="1C191A"/>
                </a:solidFill>
                <a:latin typeface="Canva Sans Bold"/>
                <a:ea typeface="Canva Sans Bold"/>
                <a:cs typeface="Canva Sans Bold"/>
                <a:sym typeface="Canva Sans Bold"/>
              </a:rPr>
              <a:t>utils →</a:t>
            </a:r>
            <a:r>
              <a:rPr lang="en-US" sz="2378">
                <a:solidFill>
                  <a:srgbClr val="1C191A"/>
                </a:solidFill>
                <a:latin typeface="Canva Sans"/>
                <a:ea typeface="Canva Sans"/>
                <a:cs typeface="Canva Sans"/>
                <a:sym typeface="Canva Sans"/>
              </a:rPr>
              <a:t> EndGameException.java, UserInput.java</a:t>
            </a:r>
          </a:p>
        </p:txBody>
      </p:sp>
      <p:sp>
        <p:nvSpPr>
          <p:cNvPr name="Freeform 9" id="9"/>
          <p:cNvSpPr/>
          <p:nvPr/>
        </p:nvSpPr>
        <p:spPr>
          <a:xfrm flipH="false" flipV="false" rot="0">
            <a:off x="10967913" y="1028700"/>
            <a:ext cx="4578964" cy="8459980"/>
          </a:xfrm>
          <a:custGeom>
            <a:avLst/>
            <a:gdLst/>
            <a:ahLst/>
            <a:cxnLst/>
            <a:rect r="r" b="b" t="t" l="l"/>
            <a:pathLst>
              <a:path h="8459980" w="4578964">
                <a:moveTo>
                  <a:pt x="0" y="0"/>
                </a:moveTo>
                <a:lnTo>
                  <a:pt x="4578964" y="0"/>
                </a:lnTo>
                <a:lnTo>
                  <a:pt x="4578964" y="8459980"/>
                </a:lnTo>
                <a:lnTo>
                  <a:pt x="0" y="8459980"/>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672696" y="613350"/>
            <a:ext cx="16942608" cy="9060299"/>
            <a:chOff x="0" y="0"/>
            <a:chExt cx="4462251" cy="2386252"/>
          </a:xfrm>
        </p:grpSpPr>
        <p:sp>
          <p:nvSpPr>
            <p:cNvPr name="Freeform 3" id="3"/>
            <p:cNvSpPr/>
            <p:nvPr/>
          </p:nvSpPr>
          <p:spPr>
            <a:xfrm flipH="false" flipV="false" rot="0">
              <a:off x="0" y="0"/>
              <a:ext cx="4462251" cy="2386252"/>
            </a:xfrm>
            <a:custGeom>
              <a:avLst/>
              <a:gdLst/>
              <a:ahLst/>
              <a:cxnLst/>
              <a:rect r="r" b="b" t="t" l="l"/>
              <a:pathLst>
                <a:path h="2386252" w="4462251">
                  <a:moveTo>
                    <a:pt x="45695" y="0"/>
                  </a:moveTo>
                  <a:lnTo>
                    <a:pt x="4416556" y="0"/>
                  </a:lnTo>
                  <a:cubicBezTo>
                    <a:pt x="4441792" y="0"/>
                    <a:pt x="4462251" y="20458"/>
                    <a:pt x="4462251" y="45695"/>
                  </a:cubicBezTo>
                  <a:lnTo>
                    <a:pt x="4462251" y="2340557"/>
                  </a:lnTo>
                  <a:cubicBezTo>
                    <a:pt x="4462251" y="2365794"/>
                    <a:pt x="4441792" y="2386252"/>
                    <a:pt x="4416556" y="2386252"/>
                  </a:cubicBezTo>
                  <a:lnTo>
                    <a:pt x="45695" y="2386252"/>
                  </a:lnTo>
                  <a:cubicBezTo>
                    <a:pt x="33576" y="2386252"/>
                    <a:pt x="21953" y="2381438"/>
                    <a:pt x="13384" y="2372868"/>
                  </a:cubicBezTo>
                  <a:cubicBezTo>
                    <a:pt x="4814" y="2364299"/>
                    <a:pt x="0" y="2352676"/>
                    <a:pt x="0" y="2340557"/>
                  </a:cubicBezTo>
                  <a:lnTo>
                    <a:pt x="0" y="45695"/>
                  </a:lnTo>
                  <a:cubicBezTo>
                    <a:pt x="0" y="20458"/>
                    <a:pt x="20458" y="0"/>
                    <a:pt x="45695" y="0"/>
                  </a:cubicBezTo>
                  <a:close/>
                </a:path>
              </a:pathLst>
            </a:custGeom>
            <a:solidFill>
              <a:srgbClr val="F6E7D8"/>
            </a:solidFill>
          </p:spPr>
        </p:sp>
        <p:sp>
          <p:nvSpPr>
            <p:cNvPr name="TextBox 4" id="4"/>
            <p:cNvSpPr txBox="true"/>
            <p:nvPr/>
          </p:nvSpPr>
          <p:spPr>
            <a:xfrm>
              <a:off x="0" y="-38100"/>
              <a:ext cx="4462251" cy="242435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95252" y="1525738"/>
            <a:ext cx="14097496" cy="1401605"/>
          </a:xfrm>
          <a:prstGeom prst="rect">
            <a:avLst/>
          </a:prstGeom>
        </p:spPr>
        <p:txBody>
          <a:bodyPr anchor="t" rtlCol="false" tIns="0" lIns="0" bIns="0" rIns="0">
            <a:spAutoFit/>
          </a:bodyPr>
          <a:lstStyle/>
          <a:p>
            <a:pPr algn="ctr">
              <a:lnSpc>
                <a:spcPts val="5379"/>
              </a:lnSpc>
            </a:pPr>
            <a:r>
              <a:rPr lang="en-US" sz="5603" b="true">
                <a:solidFill>
                  <a:srgbClr val="303030"/>
                </a:solidFill>
                <a:latin typeface="Libre Franklin Heavy"/>
                <a:ea typeface="Libre Franklin Heavy"/>
                <a:cs typeface="Libre Franklin Heavy"/>
                <a:sym typeface="Libre Franklin Heavy"/>
              </a:rPr>
              <a:t>🧱 Single Responsibility Principle (SRP)</a:t>
            </a:r>
          </a:p>
          <a:p>
            <a:pPr algn="ctr">
              <a:lnSpc>
                <a:spcPts val="5379"/>
              </a:lnSpc>
            </a:pPr>
          </a:p>
        </p:txBody>
      </p:sp>
      <p:sp>
        <p:nvSpPr>
          <p:cNvPr name="TextBox 6" id="6"/>
          <p:cNvSpPr txBox="true"/>
          <p:nvPr/>
        </p:nvSpPr>
        <p:spPr>
          <a:xfrm rot="0">
            <a:off x="1553434" y="2921721"/>
            <a:ext cx="12343713" cy="5056395"/>
          </a:xfrm>
          <a:prstGeom prst="rect">
            <a:avLst/>
          </a:prstGeom>
        </p:spPr>
        <p:txBody>
          <a:bodyPr anchor="t" rtlCol="false" tIns="0" lIns="0" bIns="0" rIns="0">
            <a:spAutoFit/>
          </a:bodyPr>
          <a:lstStyle/>
          <a:p>
            <a:pPr algn="l">
              <a:lnSpc>
                <a:spcPts val="4034"/>
              </a:lnSpc>
            </a:pPr>
            <a:r>
              <a:rPr lang="en-US" sz="3478" spc="267">
                <a:solidFill>
                  <a:srgbClr val="303030"/>
                </a:solidFill>
                <a:latin typeface="Libre Franklin"/>
                <a:ea typeface="Libre Franklin"/>
                <a:cs typeface="Libre Franklin"/>
                <a:sym typeface="Libre Franklin"/>
              </a:rPr>
              <a:t>Each class has one clear purpose</a:t>
            </a:r>
          </a:p>
          <a:p>
            <a:pPr algn="l">
              <a:lnSpc>
                <a:spcPts val="4034"/>
              </a:lnSpc>
            </a:pPr>
          </a:p>
          <a:p>
            <a:pPr algn="l" marL="750989" indent="-375494" lvl="1">
              <a:lnSpc>
                <a:spcPts val="4034"/>
              </a:lnSpc>
              <a:buFont typeface="Arial"/>
              <a:buChar char="•"/>
            </a:pPr>
            <a:r>
              <a:rPr lang="en-US" sz="3478" spc="267">
                <a:solidFill>
                  <a:srgbClr val="303030"/>
                </a:solidFill>
                <a:latin typeface="Libre Franklin"/>
                <a:ea typeface="Libre Franklin"/>
                <a:cs typeface="Libre Franklin"/>
                <a:sym typeface="Libre Franklin"/>
              </a:rPr>
              <a:t>Card.java: Stores card info</a:t>
            </a:r>
          </a:p>
          <a:p>
            <a:pPr algn="l">
              <a:lnSpc>
                <a:spcPts val="4034"/>
              </a:lnSpc>
            </a:pPr>
          </a:p>
          <a:p>
            <a:pPr algn="l" marL="750989" indent="-375494" lvl="1">
              <a:lnSpc>
                <a:spcPts val="4034"/>
              </a:lnSpc>
              <a:buFont typeface="Arial"/>
              <a:buChar char="•"/>
            </a:pPr>
            <a:r>
              <a:rPr lang="en-US" sz="3478" spc="267">
                <a:solidFill>
                  <a:srgbClr val="303030"/>
                </a:solidFill>
                <a:latin typeface="Libre Franklin"/>
                <a:ea typeface="Libre Franklin"/>
                <a:cs typeface="Libre Franklin"/>
                <a:sym typeface="Libre Franklin"/>
              </a:rPr>
              <a:t>Deck.java: Handles card generation &amp; drawing</a:t>
            </a:r>
          </a:p>
          <a:p>
            <a:pPr algn="l">
              <a:lnSpc>
                <a:spcPts val="4034"/>
              </a:lnSpc>
            </a:pPr>
          </a:p>
          <a:p>
            <a:pPr algn="l" marL="750989" indent="-375494" lvl="1">
              <a:lnSpc>
                <a:spcPts val="4034"/>
              </a:lnSpc>
              <a:buFont typeface="Arial"/>
              <a:buChar char="•"/>
            </a:pPr>
            <a:r>
              <a:rPr lang="en-US" sz="3478" spc="267">
                <a:solidFill>
                  <a:srgbClr val="303030"/>
                </a:solidFill>
                <a:latin typeface="Libre Franklin"/>
                <a:ea typeface="Libre Franklin"/>
                <a:cs typeface="Libre Franklin"/>
                <a:sym typeface="Libre Franklin"/>
              </a:rPr>
              <a:t>ScoreCalculator.java: Computes final scores </a:t>
            </a:r>
          </a:p>
          <a:p>
            <a:pPr algn="l">
              <a:lnSpc>
                <a:spcPts val="4034"/>
              </a:lnSpc>
            </a:pPr>
          </a:p>
          <a:p>
            <a:pPr algn="l" marL="750989" indent="-375494" lvl="1">
              <a:lnSpc>
                <a:spcPts val="4034"/>
              </a:lnSpc>
              <a:buFont typeface="Arial"/>
              <a:buChar char="•"/>
            </a:pPr>
            <a:r>
              <a:rPr lang="en-US" sz="3478" spc="267">
                <a:solidFill>
                  <a:srgbClr val="303030"/>
                </a:solidFill>
                <a:latin typeface="Libre Franklin"/>
                <a:ea typeface="Libre Franklin"/>
                <a:cs typeface="Libre Franklin"/>
                <a:sym typeface="Libre Franklin"/>
              </a:rPr>
              <a:t>GameDisplay.java: Only prints the game UI</a:t>
            </a:r>
          </a:p>
          <a:p>
            <a:pPr algn="l">
              <a:lnSpc>
                <a:spcPts val="4034"/>
              </a:lnSpc>
            </a:pPr>
          </a:p>
        </p:txBody>
      </p:sp>
      <p:sp>
        <p:nvSpPr>
          <p:cNvPr name="Freeform 7" id="7"/>
          <p:cNvSpPr/>
          <p:nvPr/>
        </p:nvSpPr>
        <p:spPr>
          <a:xfrm flipH="false" flipV="false" rot="0">
            <a:off x="17259300" y="8931669"/>
            <a:ext cx="1560571" cy="1483961"/>
          </a:xfrm>
          <a:custGeom>
            <a:avLst/>
            <a:gdLst/>
            <a:ahLst/>
            <a:cxnLst/>
            <a:rect r="r" b="b" t="t" l="l"/>
            <a:pathLst>
              <a:path h="1483961" w="1560571">
                <a:moveTo>
                  <a:pt x="0" y="0"/>
                </a:moveTo>
                <a:lnTo>
                  <a:pt x="1560571" y="0"/>
                </a:lnTo>
                <a:lnTo>
                  <a:pt x="1560571" y="1483961"/>
                </a:lnTo>
                <a:lnTo>
                  <a:pt x="0" y="1483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7950739">
            <a:off x="-1169515" y="-455261"/>
            <a:ext cx="2800167" cy="2168857"/>
          </a:xfrm>
          <a:custGeom>
            <a:avLst/>
            <a:gdLst/>
            <a:ahLst/>
            <a:cxnLst/>
            <a:rect r="r" b="b" t="t" l="l"/>
            <a:pathLst>
              <a:path h="2168857" w="2800167">
                <a:moveTo>
                  <a:pt x="0" y="0"/>
                </a:moveTo>
                <a:lnTo>
                  <a:pt x="2800167" y="0"/>
                </a:lnTo>
                <a:lnTo>
                  <a:pt x="2800167" y="2168857"/>
                </a:lnTo>
                <a:lnTo>
                  <a:pt x="0" y="21688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DAGiJvPvVkc</dc:identifier>
  <dcterms:modified xsi:type="dcterms:W3CDTF">2011-08-01T06:04:30Z</dcterms:modified>
  <cp:revision>1</cp:revision>
  <dc:title>Parade</dc:title>
</cp:coreProperties>
</file>